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media/image1.jpeg" ContentType="image/jpeg"/>
  <Override PartName="/ppt/media/image2.jpeg" ContentType="image/jpeg"/>
  <Override PartName="/ppt/media/image3.jpeg" ContentType="image/jpeg"/>
  <Override PartName="/ppt/theme/theme2.xml" ContentType="application/vnd.openxmlformats-officedocument.theme+xml"/>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Override PartName="/ppt/charts/chart1.xml" ContentType="application/vnd.openxmlformats-officedocument.drawingml.chart+xml"/>
  <Override PartName="/ppt/media/image9.jpeg" ContentType="image/jpeg"/>
  <Override PartName="/ppt/media/image10.jpeg" ContentType="image/jpeg"/>
  <Override PartName="/ppt/media/image11.jpeg" ContentType="image/jpeg"/>
  <Override PartName="/ppt/media/image12.jpeg" ContentType="image/jpeg"/>
  <Override PartName="/ppt/media/image13.jpeg" ContentType="image/jpeg"/>
  <Override PartName="/ppt/media/image14.jpeg" ContentType="image/jpeg"/>
  <Override PartName="/ppt/media/image15.jpeg" ContentType="image/jpeg"/>
  <Override PartName="/ppt/media/image16.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Lst>
  <p:sldSz cx="9144000" cy="6858000"/>
  <p:notesSz cx="6858000" cy="9144000"/>
  <p:defaultTextStyle>
    <a:lvl1pPr>
      <a:defRPr sz="1600">
        <a:latin typeface="+mn-lt"/>
        <a:ea typeface="+mn-ea"/>
        <a:cs typeface="+mn-cs"/>
        <a:sym typeface="Helvetica"/>
      </a:defRPr>
    </a:lvl1pPr>
    <a:lvl2pPr>
      <a:defRPr sz="1600">
        <a:latin typeface="+mn-lt"/>
        <a:ea typeface="+mn-ea"/>
        <a:cs typeface="+mn-cs"/>
        <a:sym typeface="Helvetica"/>
      </a:defRPr>
    </a:lvl2pPr>
    <a:lvl3pPr>
      <a:defRPr sz="1600">
        <a:latin typeface="+mn-lt"/>
        <a:ea typeface="+mn-ea"/>
        <a:cs typeface="+mn-cs"/>
        <a:sym typeface="Helvetica"/>
      </a:defRPr>
    </a:lvl3pPr>
    <a:lvl4pPr>
      <a:defRPr sz="1600">
        <a:latin typeface="+mn-lt"/>
        <a:ea typeface="+mn-ea"/>
        <a:cs typeface="+mn-cs"/>
        <a:sym typeface="Helvetica"/>
      </a:defRPr>
    </a:lvl4pPr>
    <a:lvl5pPr>
      <a:defRPr sz="1600">
        <a:latin typeface="+mn-lt"/>
        <a:ea typeface="+mn-ea"/>
        <a:cs typeface="+mn-cs"/>
        <a:sym typeface="Helvetica"/>
      </a:defRPr>
    </a:lvl5pPr>
    <a:lvl6pPr>
      <a:defRPr sz="1600">
        <a:latin typeface="+mn-lt"/>
        <a:ea typeface="+mn-ea"/>
        <a:cs typeface="+mn-cs"/>
        <a:sym typeface="Helvetica"/>
      </a:defRPr>
    </a:lvl6pPr>
    <a:lvl7pPr>
      <a:defRPr sz="1600">
        <a:latin typeface="+mn-lt"/>
        <a:ea typeface="+mn-ea"/>
        <a:cs typeface="+mn-cs"/>
        <a:sym typeface="Helvetica"/>
      </a:defRPr>
    </a:lvl7pPr>
    <a:lvl8pPr>
      <a:defRPr sz="1600">
        <a:latin typeface="+mn-lt"/>
        <a:ea typeface="+mn-ea"/>
        <a:cs typeface="+mn-cs"/>
        <a:sym typeface="Helvetica"/>
      </a:defRPr>
    </a:lvl8pPr>
    <a:lvl9pPr>
      <a:defRPr sz="1600">
        <a:latin typeface="+mn-lt"/>
        <a:ea typeface="+mn-ea"/>
        <a:cs typeface="+mn-cs"/>
        <a:sym typeface="Helvetica"/>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7E7"/>
          </a:solidFill>
        </a:fill>
      </a:tcStyle>
    </a:wholeTbl>
    <a:band2H>
      <a:tcTxStyle b="def" i="def"/>
      <a:tcStyle>
        <a:tcBdr/>
        <a:fill>
          <a:solidFill>
            <a:srgbClr val="E8ECF4"/>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Row>
  </a:tblStyle>
  <a:tblStyle styleId="{C7B018BB-80A7-4F77-B60F-C8B233D01FF8}"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7E7"/>
          </a:solidFill>
        </a:fill>
      </a:tcStyle>
    </a:wholeTbl>
    <a:band2H>
      <a:tcTxStyle b="def" i="def"/>
      <a:tcStyle>
        <a:tcBdr/>
        <a:fill>
          <a:solidFill>
            <a:srgbClr val="E8ECF4"/>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Row>
  </a:tblStyle>
  <a:tblStyle styleId="{EEE7283C-3CF3-47DC-8721-378D4A62B228}"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DBDB"/>
          </a:solidFill>
        </a:fill>
      </a:tcStyle>
    </a:wholeTbl>
    <a:band2H>
      <a:tcTxStyle b="def" i="def"/>
      <a:tcStyle>
        <a:tcBdr/>
        <a:fill>
          <a:solidFill>
            <a:srgbClr val="EEEEEE"/>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firstRow>
  </a:tblStyle>
  <a:tblStyle styleId="{CF821DB8-F4EB-4A41-A1BA-3FCAFE7338EE}"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3CECE"/>
          </a:solidFill>
        </a:fill>
      </a:tcStyle>
    </a:wholeTbl>
    <a:band2H>
      <a:tcTxStyle b="def" i="def"/>
      <a:tcStyle>
        <a:tcBdr/>
        <a:fill>
          <a:solidFill>
            <a:srgbClr val="F1E8E8"/>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E4846"/>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E4846"/>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E4846"/>
          </a:solidFill>
        </a:fill>
      </a:tcStyle>
    </a:firstRow>
  </a:tblStyle>
  <a:tblStyle styleId="{33BA23B1-9221-436E-865A-0063620EA4FD}" styleName="">
    <a:tblBg/>
    <a:wholeTbl>
      <a:tcTxStyle b="on" i="on">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F81BD"/>
          </a:solidFill>
        </a:fill>
      </a:tcStyle>
    </a:firstCol>
    <a:lastRow>
      <a:tcTxStyle b="on" i="on">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F81BD"/>
          </a:solidFill>
        </a:fill>
      </a:tcStyle>
    </a:firstRow>
  </a:tblStyle>
  <a:tblStyle styleId="{2708684C-4D16-4618-839F-0558EEFCDFE6}"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s>

</file>

<file path=ppt/charts/_rels/chart1.xml.rels><?xml version="1.0" encoding="UTF-8" standalone="yes"?><Relationships xmlns="http://schemas.openxmlformats.org/package/2006/relationships"><Relationship Id="rId1"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635597"/>
          <c:y val="0.0386407"/>
          <c:w val="0.93644"/>
          <c:h val="0.797569"/>
        </c:manualLayout>
      </c:layout>
      <c:barChart>
        <c:barDir val="col"/>
        <c:grouping val="clustered"/>
        <c:varyColors val="0"/>
        <c:ser>
          <c:idx val="0"/>
          <c:order val="0"/>
          <c:tx>
            <c:strRef>
              <c:f>Sheet1!$B$1</c:f>
              <c:strCache>
                <c:pt idx="0">
                  <c:v>Adv</c:v>
                </c:pt>
              </c:strCache>
            </c:strRef>
          </c:tx>
          <c:spPr>
            <a:solidFill>
              <a:srgbClr val="9999FF"/>
            </a:solidFill>
            <a:ln w="12700" cap="flat">
              <a:solidFill>
                <a:srgbClr val="000000"/>
              </a:solidFill>
              <a:prstDash val="solid"/>
              <a:bevel/>
            </a:ln>
            <a:effectLst/>
          </c:spPr>
          <c:invertIfNegative val="0"/>
          <c:dLbls>
            <c:numFmt formatCode="#,##0" sourceLinked="0"/>
            <c:txPr>
              <a:bodyPr/>
              <a:lstStyle/>
              <a:p>
                <a:pPr lvl="0">
                  <a:defRPr b="0" i="0" strike="noStrike" sz="1064" u="none">
                    <a:solidFill>
                      <a:srgbClr val="000000"/>
                    </a:solidFill>
                    <a:effectLst/>
                    <a:latin typeface="Arial"/>
                  </a:defRPr>
                </a:pPr>
                <a:r>
                  <a:rPr b="0" i="0" strike="noStrike" sz="1064" u="none">
                    <a:solidFill>
                      <a:srgbClr val="000000"/>
                    </a:solidFill>
                    <a:effectLst/>
                    <a:latin typeface="Arial"/>
                  </a:rPr>
                  <a:t/>
                </a:r>
              </a:p>
            </c:txPr>
            <c:dLblPos val="outEnd"/>
            <c:showLegendKey val="0"/>
            <c:showVal val="0"/>
            <c:showCatName val="0"/>
            <c:showSerName val="0"/>
            <c:showPercent val="0"/>
            <c:showBubbleSize val="0"/>
            <c:showLeaderLines val="0"/>
          </c:dLbls>
          <c:cat>
            <c:strRef>
              <c:f>Sheet1!$A$2:$A$13</c:f>
              <c:strCache>
                <c:ptCount val="12"/>
                <c:pt idx="0">
                  <c:v>≤ 2Y</c:v>
                </c:pt>
                <c:pt idx="1">
                  <c:v>&gt;2Y-5Y</c:v>
                </c:pt>
                <c:pt idx="2">
                  <c:v>&gt;5Y-10Y</c:v>
                </c:pt>
                <c:pt idx="3">
                  <c:v>&gt;10Y-15Y</c:v>
                </c:pt>
                <c:pt idx="4">
                  <c:v>&gt;15Y-20Y</c:v>
                </c:pt>
                <c:pt idx="5">
                  <c:v>&gt;20Y-30Y</c:v>
                </c:pt>
                <c:pt idx="6">
                  <c:v>&gt;30Y-40Y</c:v>
                </c:pt>
                <c:pt idx="7">
                  <c:v>&gt;40Y-50Y</c:v>
                </c:pt>
                <c:pt idx="8">
                  <c:v>&gt;50Y-60Y</c:v>
                </c:pt>
                <c:pt idx="9">
                  <c:v>&gt;60Y-70Y</c:v>
                </c:pt>
                <c:pt idx="10">
                  <c:v>&gt;70Y-80Y</c:v>
                </c:pt>
                <c:pt idx="11">
                  <c:v>&gt;80Y</c:v>
                </c:pt>
              </c:strCache>
            </c:strRef>
          </c:cat>
          <c:val>
            <c:numRef>
              <c:f>Sheet1!$B$2:$B$13</c:f>
              <c:numCache>
                <c:ptCount val="12"/>
                <c:pt idx="0">
                  <c:v>15.000000</c:v>
                </c:pt>
                <c:pt idx="1">
                  <c:v>6.000000</c:v>
                </c:pt>
                <c:pt idx="2">
                  <c:v>3.000000</c:v>
                </c:pt>
                <c:pt idx="3">
                  <c:v>1.000000</c:v>
                </c:pt>
                <c:pt idx="4">
                  <c:v>0.000000</c:v>
                </c:pt>
                <c:pt idx="5">
                  <c:v>1.000000</c:v>
                </c:pt>
                <c:pt idx="6">
                  <c:v>1.000000</c:v>
                </c:pt>
                <c:pt idx="7">
                  <c:v>1.000000</c:v>
                </c:pt>
                <c:pt idx="8">
                  <c:v>0.000000</c:v>
                </c:pt>
                <c:pt idx="9">
                  <c:v>0.000000</c:v>
                </c:pt>
                <c:pt idx="10">
                  <c:v>0.000000</c:v>
                </c:pt>
                <c:pt idx="11">
                  <c:v>0.000000</c:v>
                </c:pt>
              </c:numCache>
            </c:numRef>
          </c:val>
        </c:ser>
        <c:ser>
          <c:idx val="1"/>
          <c:order val="1"/>
          <c:tx>
            <c:strRef>
              <c:f>Sheet1!$C$1</c:f>
              <c:strCache>
                <c:pt idx="0">
                  <c:v>NoV</c:v>
                </c:pt>
              </c:strCache>
            </c:strRef>
          </c:tx>
          <c:spPr>
            <a:solidFill>
              <a:srgbClr val="993366"/>
            </a:solidFill>
            <a:ln w="12700" cap="flat">
              <a:solidFill>
                <a:srgbClr val="000000"/>
              </a:solidFill>
              <a:prstDash val="solid"/>
              <a:bevel/>
            </a:ln>
            <a:effectLst/>
          </c:spPr>
          <c:invertIfNegative val="0"/>
          <c:dLbls>
            <c:numFmt formatCode="#,##0" sourceLinked="0"/>
            <c:txPr>
              <a:bodyPr/>
              <a:lstStyle/>
              <a:p>
                <a:pPr lvl="0">
                  <a:defRPr b="0" i="0" strike="noStrike" sz="1064" u="none">
                    <a:solidFill>
                      <a:srgbClr val="000000"/>
                    </a:solidFill>
                    <a:effectLst/>
                    <a:latin typeface="Arial"/>
                  </a:defRPr>
                </a:pPr>
                <a:r>
                  <a:rPr b="0" i="0" strike="noStrike" sz="1064" u="none">
                    <a:solidFill>
                      <a:srgbClr val="000000"/>
                    </a:solidFill>
                    <a:effectLst/>
                    <a:latin typeface="Arial"/>
                  </a:rPr>
                  <a:t/>
                </a:r>
              </a:p>
            </c:txPr>
            <c:dLblPos val="outEnd"/>
            <c:showLegendKey val="0"/>
            <c:showVal val="0"/>
            <c:showCatName val="0"/>
            <c:showSerName val="0"/>
            <c:showPercent val="0"/>
            <c:showBubbleSize val="0"/>
            <c:showLeaderLines val="0"/>
          </c:dLbls>
          <c:cat>
            <c:strRef>
              <c:f>Sheet1!$A$2:$A$13</c:f>
              <c:strCache>
                <c:ptCount val="12"/>
                <c:pt idx="0">
                  <c:v>≤ 2Y</c:v>
                </c:pt>
                <c:pt idx="1">
                  <c:v>&gt;2Y-5Y</c:v>
                </c:pt>
                <c:pt idx="2">
                  <c:v>&gt;5Y-10Y</c:v>
                </c:pt>
                <c:pt idx="3">
                  <c:v>&gt;10Y-15Y</c:v>
                </c:pt>
                <c:pt idx="4">
                  <c:v>&gt;15Y-20Y</c:v>
                </c:pt>
                <c:pt idx="5">
                  <c:v>&gt;20Y-30Y</c:v>
                </c:pt>
                <c:pt idx="6">
                  <c:v>&gt;30Y-40Y</c:v>
                </c:pt>
                <c:pt idx="7">
                  <c:v>&gt;40Y-50Y</c:v>
                </c:pt>
                <c:pt idx="8">
                  <c:v>&gt;50Y-60Y</c:v>
                </c:pt>
                <c:pt idx="9">
                  <c:v>&gt;60Y-70Y</c:v>
                </c:pt>
                <c:pt idx="10">
                  <c:v>&gt;70Y-80Y</c:v>
                </c:pt>
                <c:pt idx="11">
                  <c:v>&gt;80Y</c:v>
                </c:pt>
              </c:strCache>
            </c:strRef>
          </c:cat>
          <c:val>
            <c:numRef>
              <c:f>Sheet1!$C$2:$C$13</c:f>
              <c:numCache>
                <c:ptCount val="12"/>
                <c:pt idx="0">
                  <c:v>157.000000</c:v>
                </c:pt>
                <c:pt idx="1">
                  <c:v>22.000000</c:v>
                </c:pt>
                <c:pt idx="2">
                  <c:v>8.000000</c:v>
                </c:pt>
                <c:pt idx="3">
                  <c:v>11.000000</c:v>
                </c:pt>
                <c:pt idx="4">
                  <c:v>26.000000</c:v>
                </c:pt>
                <c:pt idx="5">
                  <c:v>10.000000</c:v>
                </c:pt>
                <c:pt idx="6">
                  <c:v>14.000000</c:v>
                </c:pt>
                <c:pt idx="7">
                  <c:v>13.000000</c:v>
                </c:pt>
                <c:pt idx="8">
                  <c:v>28.000000</c:v>
                </c:pt>
                <c:pt idx="9">
                  <c:v>34.000000</c:v>
                </c:pt>
                <c:pt idx="10">
                  <c:v>49.000000</c:v>
                </c:pt>
                <c:pt idx="11">
                  <c:v>2.000000</c:v>
                </c:pt>
              </c:numCache>
            </c:numRef>
          </c:val>
        </c:ser>
        <c:ser>
          <c:idx val="2"/>
          <c:order val="2"/>
          <c:tx>
            <c:strRef>
              <c:f>Sheet1!$D$1</c:f>
              <c:strCache>
                <c:pt idx="0">
                  <c:v>Rota</c:v>
                </c:pt>
              </c:strCache>
            </c:strRef>
          </c:tx>
          <c:spPr>
            <a:solidFill>
              <a:srgbClr val="FFFFCC"/>
            </a:solidFill>
            <a:ln w="12700" cap="flat">
              <a:solidFill>
                <a:srgbClr val="000000"/>
              </a:solidFill>
              <a:prstDash val="solid"/>
              <a:bevel/>
            </a:ln>
            <a:effectLst/>
          </c:spPr>
          <c:invertIfNegative val="0"/>
          <c:dLbls>
            <c:numFmt formatCode="#,##0" sourceLinked="0"/>
            <c:txPr>
              <a:bodyPr/>
              <a:lstStyle/>
              <a:p>
                <a:pPr lvl="0">
                  <a:defRPr b="0" i="0" strike="noStrike" sz="1064" u="none">
                    <a:solidFill>
                      <a:srgbClr val="000000"/>
                    </a:solidFill>
                    <a:effectLst/>
                    <a:latin typeface="Arial"/>
                  </a:defRPr>
                </a:pPr>
                <a:r>
                  <a:rPr b="0" i="0" strike="noStrike" sz="1064" u="none">
                    <a:solidFill>
                      <a:srgbClr val="000000"/>
                    </a:solidFill>
                    <a:effectLst/>
                    <a:latin typeface="Arial"/>
                  </a:rPr>
                  <a:t/>
                </a:r>
              </a:p>
            </c:txPr>
            <c:dLblPos val="outEnd"/>
            <c:showLegendKey val="0"/>
            <c:showVal val="0"/>
            <c:showCatName val="0"/>
            <c:showSerName val="0"/>
            <c:showPercent val="0"/>
            <c:showBubbleSize val="0"/>
            <c:showLeaderLines val="0"/>
          </c:dLbls>
          <c:cat>
            <c:strRef>
              <c:f>Sheet1!$A$2:$A$13</c:f>
              <c:strCache>
                <c:ptCount val="12"/>
                <c:pt idx="0">
                  <c:v>≤ 2Y</c:v>
                </c:pt>
                <c:pt idx="1">
                  <c:v>&gt;2Y-5Y</c:v>
                </c:pt>
                <c:pt idx="2">
                  <c:v>&gt;5Y-10Y</c:v>
                </c:pt>
                <c:pt idx="3">
                  <c:v>&gt;10Y-15Y</c:v>
                </c:pt>
                <c:pt idx="4">
                  <c:v>&gt;15Y-20Y</c:v>
                </c:pt>
                <c:pt idx="5">
                  <c:v>&gt;20Y-30Y</c:v>
                </c:pt>
                <c:pt idx="6">
                  <c:v>&gt;30Y-40Y</c:v>
                </c:pt>
                <c:pt idx="7">
                  <c:v>&gt;40Y-50Y</c:v>
                </c:pt>
                <c:pt idx="8">
                  <c:v>&gt;50Y-60Y</c:v>
                </c:pt>
                <c:pt idx="9">
                  <c:v>&gt;60Y-70Y</c:v>
                </c:pt>
                <c:pt idx="10">
                  <c:v>&gt;70Y-80Y</c:v>
                </c:pt>
                <c:pt idx="11">
                  <c:v>&gt;80Y</c:v>
                </c:pt>
              </c:strCache>
            </c:strRef>
          </c:cat>
          <c:val>
            <c:numRef>
              <c:f>Sheet1!$D$2:$D$13</c:f>
              <c:numCache>
                <c:ptCount val="12"/>
                <c:pt idx="0">
                  <c:v>78.000000</c:v>
                </c:pt>
                <c:pt idx="1">
                  <c:v>18.000000</c:v>
                </c:pt>
                <c:pt idx="2">
                  <c:v>3.000000</c:v>
                </c:pt>
                <c:pt idx="3">
                  <c:v>1.000000</c:v>
                </c:pt>
                <c:pt idx="4">
                  <c:v>1.000000</c:v>
                </c:pt>
                <c:pt idx="5">
                  <c:v>7.000000</c:v>
                </c:pt>
                <c:pt idx="6">
                  <c:v>4.000000</c:v>
                </c:pt>
                <c:pt idx="7">
                  <c:v>4.000000</c:v>
                </c:pt>
                <c:pt idx="8">
                  <c:v>1.000000</c:v>
                </c:pt>
                <c:pt idx="9">
                  <c:v>1.000000</c:v>
                </c:pt>
                <c:pt idx="10">
                  <c:v>2.000000</c:v>
                </c:pt>
                <c:pt idx="11">
                  <c:v>14.000000</c:v>
                </c:pt>
              </c:numCache>
            </c:numRef>
          </c:val>
        </c:ser>
        <c:ser>
          <c:idx val="3"/>
          <c:order val="3"/>
          <c:tx>
            <c:strRef>
              <c:f>Sheet1!$E$1</c:f>
              <c:strCache>
                <c:pt idx="0">
                  <c:v>Sapo</c:v>
                </c:pt>
              </c:strCache>
            </c:strRef>
          </c:tx>
          <c:spPr>
            <a:solidFill>
              <a:srgbClr val="CCFFFF"/>
            </a:solidFill>
            <a:ln w="12700" cap="flat">
              <a:solidFill>
                <a:srgbClr val="000000"/>
              </a:solidFill>
              <a:prstDash val="solid"/>
              <a:bevel/>
            </a:ln>
            <a:effectLst/>
          </c:spPr>
          <c:invertIfNegative val="0"/>
          <c:dLbls>
            <c:numFmt formatCode="#,##0" sourceLinked="0"/>
            <c:txPr>
              <a:bodyPr/>
              <a:lstStyle/>
              <a:p>
                <a:pPr lvl="0">
                  <a:defRPr b="0" i="0" strike="noStrike" sz="1064" u="none">
                    <a:solidFill>
                      <a:srgbClr val="000000"/>
                    </a:solidFill>
                    <a:effectLst/>
                    <a:latin typeface="Arial"/>
                  </a:defRPr>
                </a:pPr>
                <a:r>
                  <a:rPr b="0" i="0" strike="noStrike" sz="1064" u="none">
                    <a:solidFill>
                      <a:srgbClr val="000000"/>
                    </a:solidFill>
                    <a:effectLst/>
                    <a:latin typeface="Arial"/>
                  </a:rPr>
                  <a:t/>
                </a:r>
              </a:p>
            </c:txPr>
            <c:dLblPos val="outEnd"/>
            <c:showLegendKey val="0"/>
            <c:showVal val="0"/>
            <c:showCatName val="0"/>
            <c:showSerName val="0"/>
            <c:showPercent val="0"/>
            <c:showBubbleSize val="0"/>
            <c:showLeaderLines val="0"/>
          </c:dLbls>
          <c:cat>
            <c:strRef>
              <c:f>Sheet1!$A$2:$A$13</c:f>
              <c:strCache>
                <c:ptCount val="12"/>
                <c:pt idx="0">
                  <c:v>≤ 2Y</c:v>
                </c:pt>
                <c:pt idx="1">
                  <c:v>&gt;2Y-5Y</c:v>
                </c:pt>
                <c:pt idx="2">
                  <c:v>&gt;5Y-10Y</c:v>
                </c:pt>
                <c:pt idx="3">
                  <c:v>&gt;10Y-15Y</c:v>
                </c:pt>
                <c:pt idx="4">
                  <c:v>&gt;15Y-20Y</c:v>
                </c:pt>
                <c:pt idx="5">
                  <c:v>&gt;20Y-30Y</c:v>
                </c:pt>
                <c:pt idx="6">
                  <c:v>&gt;30Y-40Y</c:v>
                </c:pt>
                <c:pt idx="7">
                  <c:v>&gt;40Y-50Y</c:v>
                </c:pt>
                <c:pt idx="8">
                  <c:v>&gt;50Y-60Y</c:v>
                </c:pt>
                <c:pt idx="9">
                  <c:v>&gt;60Y-70Y</c:v>
                </c:pt>
                <c:pt idx="10">
                  <c:v>&gt;70Y-80Y</c:v>
                </c:pt>
                <c:pt idx="11">
                  <c:v>&gt;80Y</c:v>
                </c:pt>
              </c:strCache>
            </c:strRef>
          </c:cat>
          <c:val>
            <c:numRef>
              <c:f>Sheet1!$E$2:$E$13</c:f>
              <c:numCache>
                <c:ptCount val="12"/>
                <c:pt idx="0">
                  <c:v>30.000000</c:v>
                </c:pt>
                <c:pt idx="1">
                  <c:v>11.000000</c:v>
                </c:pt>
                <c:pt idx="2">
                  <c:v>6.000000</c:v>
                </c:pt>
                <c:pt idx="3">
                  <c:v>2.000000</c:v>
                </c:pt>
                <c:pt idx="4">
                  <c:v>2.000000</c:v>
                </c:pt>
                <c:pt idx="5">
                  <c:v>5.000000</c:v>
                </c:pt>
                <c:pt idx="6">
                  <c:v>8.000000</c:v>
                </c:pt>
                <c:pt idx="7">
                  <c:v>3.000000</c:v>
                </c:pt>
                <c:pt idx="8">
                  <c:v>6.000000</c:v>
                </c:pt>
                <c:pt idx="9">
                  <c:v>3.000000</c:v>
                </c:pt>
                <c:pt idx="10">
                  <c:v>3.000000</c:v>
                </c:pt>
                <c:pt idx="11">
                  <c:v>8.000000</c:v>
                </c:pt>
              </c:numCache>
            </c:numRef>
          </c:val>
        </c:ser>
        <c:ser>
          <c:idx val="4"/>
          <c:order val="4"/>
          <c:tx>
            <c:strRef>
              <c:f>Sheet1!$F$1</c:f>
              <c:strCache>
                <c:pt idx="0">
                  <c:v>Astro</c:v>
                </c:pt>
              </c:strCache>
            </c:strRef>
          </c:tx>
          <c:spPr>
            <a:solidFill>
              <a:srgbClr val="660066"/>
            </a:solidFill>
            <a:ln w="12700" cap="flat">
              <a:solidFill>
                <a:srgbClr val="000000"/>
              </a:solidFill>
              <a:prstDash val="solid"/>
              <a:bevel/>
            </a:ln>
            <a:effectLst/>
          </c:spPr>
          <c:invertIfNegative val="0"/>
          <c:dLbls>
            <c:numFmt formatCode="#,##0" sourceLinked="0"/>
            <c:txPr>
              <a:bodyPr/>
              <a:lstStyle/>
              <a:p>
                <a:pPr lvl="0">
                  <a:defRPr b="0" i="0" strike="noStrike" sz="1064" u="none">
                    <a:solidFill>
                      <a:srgbClr val="000000"/>
                    </a:solidFill>
                    <a:effectLst/>
                    <a:latin typeface="Arial"/>
                  </a:defRPr>
                </a:pPr>
                <a:r>
                  <a:rPr b="0" i="0" strike="noStrike" sz="1064" u="none">
                    <a:solidFill>
                      <a:srgbClr val="000000"/>
                    </a:solidFill>
                    <a:effectLst/>
                    <a:latin typeface="Arial"/>
                  </a:rPr>
                  <a:t/>
                </a:r>
              </a:p>
            </c:txPr>
            <c:dLblPos val="outEnd"/>
            <c:showLegendKey val="0"/>
            <c:showVal val="0"/>
            <c:showCatName val="0"/>
            <c:showSerName val="0"/>
            <c:showPercent val="0"/>
            <c:showBubbleSize val="0"/>
            <c:showLeaderLines val="0"/>
          </c:dLbls>
          <c:cat>
            <c:strRef>
              <c:f>Sheet1!$A$2:$A$13</c:f>
              <c:strCache>
                <c:ptCount val="12"/>
                <c:pt idx="0">
                  <c:v>≤ 2Y</c:v>
                </c:pt>
                <c:pt idx="1">
                  <c:v>&gt;2Y-5Y</c:v>
                </c:pt>
                <c:pt idx="2">
                  <c:v>&gt;5Y-10Y</c:v>
                </c:pt>
                <c:pt idx="3">
                  <c:v>&gt;10Y-15Y</c:v>
                </c:pt>
                <c:pt idx="4">
                  <c:v>&gt;15Y-20Y</c:v>
                </c:pt>
                <c:pt idx="5">
                  <c:v>&gt;20Y-30Y</c:v>
                </c:pt>
                <c:pt idx="6">
                  <c:v>&gt;30Y-40Y</c:v>
                </c:pt>
                <c:pt idx="7">
                  <c:v>&gt;40Y-50Y</c:v>
                </c:pt>
                <c:pt idx="8">
                  <c:v>&gt;50Y-60Y</c:v>
                </c:pt>
                <c:pt idx="9">
                  <c:v>&gt;60Y-70Y</c:v>
                </c:pt>
                <c:pt idx="10">
                  <c:v>&gt;70Y-80Y</c:v>
                </c:pt>
                <c:pt idx="11">
                  <c:v>&gt;80Y</c:v>
                </c:pt>
              </c:strCache>
            </c:strRef>
          </c:cat>
          <c:val>
            <c:numRef>
              <c:f>Sheet1!$F$2:$F$13</c:f>
              <c:numCache>
                <c:ptCount val="12"/>
                <c:pt idx="0">
                  <c:v>10.000000</c:v>
                </c:pt>
                <c:pt idx="1">
                  <c:v>8.000000</c:v>
                </c:pt>
                <c:pt idx="2">
                  <c:v>2.000000</c:v>
                </c:pt>
                <c:pt idx="3">
                  <c:v>0.000000</c:v>
                </c:pt>
                <c:pt idx="4">
                  <c:v>2.000000</c:v>
                </c:pt>
                <c:pt idx="5">
                  <c:v>1.000000</c:v>
                </c:pt>
                <c:pt idx="6">
                  <c:v>2.000000</c:v>
                </c:pt>
                <c:pt idx="7">
                  <c:v>0.000000</c:v>
                </c:pt>
                <c:pt idx="8">
                  <c:v>0.000000</c:v>
                </c:pt>
                <c:pt idx="9">
                  <c:v>1.000000</c:v>
                </c:pt>
                <c:pt idx="10">
                  <c:v>1.000000</c:v>
                </c:pt>
                <c:pt idx="11">
                  <c:v>2.000000</c:v>
                </c:pt>
              </c:numCache>
            </c:numRef>
          </c:val>
        </c:ser>
        <c:ser>
          <c:idx val="5"/>
          <c:order val="5"/>
          <c:tx>
            <c:strRef>
              <c:f>Sheet1!$G$1</c:f>
              <c:strCache>
                <c:pt idx="0">
                  <c:v>Mix</c:v>
                </c:pt>
              </c:strCache>
            </c:strRef>
          </c:tx>
          <c:spPr>
            <a:solidFill>
              <a:srgbClr val="FF8080"/>
            </a:solidFill>
            <a:ln w="12700" cap="flat">
              <a:solidFill>
                <a:srgbClr val="000000"/>
              </a:solidFill>
              <a:prstDash val="solid"/>
              <a:bevel/>
            </a:ln>
            <a:effectLst/>
          </c:spPr>
          <c:invertIfNegative val="0"/>
          <c:dLbls>
            <c:numFmt formatCode="#,##0" sourceLinked="0"/>
            <c:txPr>
              <a:bodyPr/>
              <a:lstStyle/>
              <a:p>
                <a:pPr lvl="0">
                  <a:defRPr b="0" i="0" strike="noStrike" sz="1064" u="none">
                    <a:solidFill>
                      <a:srgbClr val="000000"/>
                    </a:solidFill>
                    <a:effectLst/>
                    <a:latin typeface="Arial"/>
                  </a:defRPr>
                </a:pPr>
                <a:r>
                  <a:rPr b="0" i="0" strike="noStrike" sz="1064" u="none">
                    <a:solidFill>
                      <a:srgbClr val="000000"/>
                    </a:solidFill>
                    <a:effectLst/>
                    <a:latin typeface="Arial"/>
                  </a:rPr>
                  <a:t/>
                </a:r>
              </a:p>
            </c:txPr>
            <c:dLblPos val="outEnd"/>
            <c:showLegendKey val="0"/>
            <c:showVal val="0"/>
            <c:showCatName val="0"/>
            <c:showSerName val="0"/>
            <c:showPercent val="0"/>
            <c:showBubbleSize val="0"/>
            <c:showLeaderLines val="0"/>
          </c:dLbls>
          <c:cat>
            <c:strRef>
              <c:f>Sheet1!$A$2:$A$13</c:f>
              <c:strCache>
                <c:ptCount val="12"/>
                <c:pt idx="0">
                  <c:v>≤ 2Y</c:v>
                </c:pt>
                <c:pt idx="1">
                  <c:v>&gt;2Y-5Y</c:v>
                </c:pt>
                <c:pt idx="2">
                  <c:v>&gt;5Y-10Y</c:v>
                </c:pt>
                <c:pt idx="3">
                  <c:v>&gt;10Y-15Y</c:v>
                </c:pt>
                <c:pt idx="4">
                  <c:v>&gt;15Y-20Y</c:v>
                </c:pt>
                <c:pt idx="5">
                  <c:v>&gt;20Y-30Y</c:v>
                </c:pt>
                <c:pt idx="6">
                  <c:v>&gt;30Y-40Y</c:v>
                </c:pt>
                <c:pt idx="7">
                  <c:v>&gt;40Y-50Y</c:v>
                </c:pt>
                <c:pt idx="8">
                  <c:v>&gt;50Y-60Y</c:v>
                </c:pt>
                <c:pt idx="9">
                  <c:v>&gt;60Y-70Y</c:v>
                </c:pt>
                <c:pt idx="10">
                  <c:v>&gt;70Y-80Y</c:v>
                </c:pt>
                <c:pt idx="11">
                  <c:v>&gt;80Y</c:v>
                </c:pt>
              </c:strCache>
            </c:strRef>
          </c:cat>
          <c:val>
            <c:numRef>
              <c:f>Sheet1!$G$2:$G$13</c:f>
              <c:numCache>
                <c:ptCount val="12"/>
                <c:pt idx="0">
                  <c:v>0.000000</c:v>
                </c:pt>
                <c:pt idx="1">
                  <c:v>0.000000</c:v>
                </c:pt>
                <c:pt idx="2">
                  <c:v>0.000000</c:v>
                </c:pt>
                <c:pt idx="3">
                  <c:v>0.000000</c:v>
                </c:pt>
                <c:pt idx="4">
                  <c:v>0.000000</c:v>
                </c:pt>
                <c:pt idx="5">
                  <c:v>0.000000</c:v>
                </c:pt>
                <c:pt idx="6">
                  <c:v>0.000000</c:v>
                </c:pt>
                <c:pt idx="7">
                  <c:v>0.000000</c:v>
                </c:pt>
                <c:pt idx="8">
                  <c:v>0.000000</c:v>
                </c:pt>
                <c:pt idx="9">
                  <c:v>0.000000</c:v>
                </c:pt>
                <c:pt idx="10">
                  <c:v>0.000000</c:v>
                </c:pt>
                <c:pt idx="11">
                  <c:v>0.000000</c:v>
                </c:pt>
              </c:numCache>
            </c:numRef>
          </c:val>
        </c:ser>
        <c:gapWidth val="150"/>
        <c:overlap val="0"/>
        <c:axId val="0"/>
        <c:axId val="1"/>
      </c:barChart>
      <c:catAx>
        <c:axId val="0"/>
        <c:scaling>
          <c:orientation val="minMax"/>
        </c:scaling>
        <c:delete val="0"/>
        <c:axPos val="b"/>
        <c:numFmt formatCode="General" sourceLinked="1"/>
        <c:majorTickMark val="out"/>
        <c:minorTickMark val="none"/>
        <c:tickLblPos val="low"/>
        <c:spPr>
          <a:ln w="12700" cap="flat">
            <a:solidFill>
              <a:srgbClr val="000000"/>
            </a:solidFill>
            <a:prstDash val="solid"/>
            <a:miter lim="400000"/>
          </a:ln>
        </c:spPr>
        <c:txPr>
          <a:bodyPr rot="-2520000"/>
          <a:lstStyle/>
          <a:p>
            <a:pPr lvl="0">
              <a:defRPr b="0" i="0" strike="noStrike" sz="1276" u="none">
                <a:solidFill>
                  <a:srgbClr val="000000"/>
                </a:solidFill>
                <a:effectLst/>
                <a:latin typeface="Arial"/>
              </a:defRPr>
            </a:pPr>
          </a:p>
        </c:txPr>
        <c:crossAx val="1"/>
        <c:crosses val="autoZero"/>
        <c:auto val="1"/>
        <c:lblAlgn val="ctr"/>
        <c:noMultiLvlLbl val="1"/>
      </c:catAx>
      <c:valAx>
        <c:axId val="1"/>
        <c:scaling>
          <c:orientation val="minMax"/>
          <c:max val="160"/>
        </c:scaling>
        <c:delete val="0"/>
        <c:axPos val="l"/>
        <c:numFmt formatCode="0" sourceLinked="0"/>
        <c:majorTickMark val="out"/>
        <c:minorTickMark val="none"/>
        <c:tickLblPos val="nextTo"/>
        <c:spPr>
          <a:ln w="12700" cap="flat">
            <a:solidFill>
              <a:srgbClr val="000000"/>
            </a:solidFill>
            <a:prstDash val="solid"/>
            <a:miter lim="400000"/>
          </a:ln>
        </c:spPr>
        <c:txPr>
          <a:bodyPr rot="0"/>
          <a:lstStyle/>
          <a:p>
            <a:pPr lvl="0">
              <a:defRPr b="0" i="0" strike="noStrike" sz="1489" u="none">
                <a:solidFill>
                  <a:srgbClr val="000000"/>
                </a:solidFill>
                <a:effectLst/>
                <a:latin typeface="Arial"/>
              </a:defRPr>
            </a:pPr>
          </a:p>
        </c:txPr>
        <c:crossAx val="0"/>
        <c:crosses val="autoZero"/>
        <c:crossBetween val="between"/>
        <c:majorUnit val="40"/>
        <c:minorUnit val="20"/>
      </c:valAx>
      <c:spPr>
        <a:noFill/>
        <a:ln w="12700" cap="flat">
          <a:noFill/>
          <a:miter lim="400000"/>
        </a:ln>
        <a:effectLst/>
      </c:spPr>
    </c:plotArea>
    <c:legend>
      <c:legendPos val="r"/>
      <c:layout>
        <c:manualLayout>
          <c:xMode val="edge"/>
          <c:yMode val="edge"/>
          <c:x val="0.769828"/>
          <c:y val="0.0527333"/>
          <c:w val="0.16849"/>
          <c:h val="0.324276"/>
        </c:manualLayout>
      </c:layout>
      <c:overlay val="1"/>
      <c:spPr>
        <a:solidFill>
          <a:srgbClr val="FFFFFF"/>
        </a:solidFill>
        <a:ln w="12700" cap="flat">
          <a:solidFill>
            <a:srgbClr val="000000"/>
          </a:solidFill>
          <a:prstDash val="solid"/>
          <a:bevel/>
        </a:ln>
        <a:effectLst/>
      </c:spPr>
      <c:txPr>
        <a:bodyPr/>
        <a:lstStyle/>
        <a:p>
          <a:pPr lvl="0">
            <a:defRPr b="0" i="0" strike="noStrike" sz="1702" u="none">
              <a:solidFill>
                <a:srgbClr val="000000"/>
              </a:solidFill>
              <a:effectLst/>
              <a:latin typeface="Arial"/>
            </a:defRPr>
          </a:pPr>
        </a:p>
      </c:txPr>
    </c:legend>
    <c:plotVisOnly val="1"/>
    <c:dispBlanksAs val="gap"/>
  </c:chart>
  <c:spPr>
    <a:noFill/>
    <a:ln>
      <a:noFill/>
    </a:ln>
    <a:effectLst/>
  </c:spPr>
  <c:externalData r:id="rId1">
    <c:autoUpdate val="0"/>
  </c:externalData>
</c:chartSpace>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Shape 62"/>
          <p:cNvSpPr/>
          <p:nvPr>
            <p:ph type="sldImg"/>
          </p:nvPr>
        </p:nvSpPr>
        <p:spPr>
          <a:xfrm>
            <a:off x="1143000" y="685800"/>
            <a:ext cx="4572000" cy="3429000"/>
          </a:xfrm>
          <a:prstGeom prst="rect">
            <a:avLst/>
          </a:prstGeom>
        </p:spPr>
        <p:txBody>
          <a:bodyPr/>
          <a:lstStyle/>
          <a:p>
            <a:pPr lvl="0"/>
          </a:p>
        </p:txBody>
      </p:sp>
      <p:sp>
        <p:nvSpPr>
          <p:cNvPr id="63" name="Shape 63"/>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17999"/>
      </a:lnSpc>
      <a:defRPr sz="2200">
        <a:latin typeface="+mj-lt"/>
        <a:ea typeface="+mj-ea"/>
        <a:cs typeface="+mj-cs"/>
        <a:sym typeface="Helvetica Neue"/>
      </a:defRPr>
    </a:lvl1pPr>
    <a:lvl2pPr indent="228600" defTabSz="457200">
      <a:lnSpc>
        <a:spcPct val="117999"/>
      </a:lnSpc>
      <a:defRPr sz="2200">
        <a:latin typeface="+mj-lt"/>
        <a:ea typeface="+mj-ea"/>
        <a:cs typeface="+mj-cs"/>
        <a:sym typeface="Helvetica Neue"/>
      </a:defRPr>
    </a:lvl2pPr>
    <a:lvl3pPr indent="457200" defTabSz="457200">
      <a:lnSpc>
        <a:spcPct val="117999"/>
      </a:lnSpc>
      <a:defRPr sz="2200">
        <a:latin typeface="+mj-lt"/>
        <a:ea typeface="+mj-ea"/>
        <a:cs typeface="+mj-cs"/>
        <a:sym typeface="Helvetica Neue"/>
      </a:defRPr>
    </a:lvl3pPr>
    <a:lvl4pPr indent="685800" defTabSz="457200">
      <a:lnSpc>
        <a:spcPct val="117999"/>
      </a:lnSpc>
      <a:defRPr sz="2200">
        <a:latin typeface="+mj-lt"/>
        <a:ea typeface="+mj-ea"/>
        <a:cs typeface="+mj-cs"/>
        <a:sym typeface="Helvetica Neue"/>
      </a:defRPr>
    </a:lvl4pPr>
    <a:lvl5pPr indent="914400" defTabSz="457200">
      <a:lnSpc>
        <a:spcPct val="117999"/>
      </a:lnSpc>
      <a:defRPr sz="2200">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image" Target="../media/image1.png"/></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image" Target="../media/image1.png"/></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image" Target="../media/image1.png"/></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3.jpeg"/></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Default">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6" name="Shape 6"/>
          <p:cNvSpPr/>
          <p:nvPr/>
        </p:nvSpPr>
        <p:spPr>
          <a:xfrm>
            <a:off x="-2" y="1436687"/>
            <a:ext cx="9144004" cy="44452"/>
          </a:xfrm>
          <a:prstGeom prst="rect">
            <a:avLst/>
          </a:prstGeom>
          <a:solidFill>
            <a:srgbClr val="FFFFFF"/>
          </a:solidFill>
          <a:ln w="12700">
            <a:miter lim="400000"/>
          </a:ln>
          <a:effectLst>
            <a:outerShdw sx="100000" sy="100000" kx="0" ky="0" algn="b" rotWithShape="0" blurRad="12700" dist="10160" dir="5400000">
              <a:srgbClr val="808080">
                <a:alpha val="59997"/>
              </a:srgbClr>
            </a:outerShdw>
          </a:effectLst>
        </p:spPr>
        <p:txBody>
          <a:bodyPr lIns="0" tIns="0" rIns="0" bIns="0" anchor="ctr"/>
          <a:lstStyle/>
          <a:p>
            <a:pPr lvl="0" algn="ctr">
              <a:defRPr sz="1800">
                <a:solidFill>
                  <a:srgbClr val="FFFFFF"/>
                </a:solidFill>
                <a:latin typeface="Corbel"/>
                <a:ea typeface="Corbel"/>
                <a:cs typeface="Corbel"/>
                <a:sym typeface="Corbel"/>
              </a:defRPr>
            </a:pPr>
          </a:p>
        </p:txBody>
      </p:sp>
      <p:sp>
        <p:nvSpPr>
          <p:cNvPr id="7" name="Shape 7"/>
          <p:cNvSpPr/>
          <p:nvPr/>
        </p:nvSpPr>
        <p:spPr>
          <a:xfrm>
            <a:off x="-2" y="0"/>
            <a:ext cx="9144004" cy="1433513"/>
          </a:xfrm>
          <a:prstGeom prst="rect">
            <a:avLst/>
          </a:prstGeom>
          <a:solidFill/>
          <a:ln w="12700">
            <a:miter lim="400000"/>
          </a:ln>
        </p:spPr>
        <p:txBody>
          <a:bodyPr lIns="0" tIns="0" rIns="0" bIns="0" anchor="ctr"/>
          <a:lstStyle/>
          <a:p>
            <a:pPr lvl="0" algn="ctr">
              <a:defRPr sz="1800">
                <a:solidFill>
                  <a:srgbClr val="FFFFFF"/>
                </a:solidFill>
                <a:latin typeface="Corbel"/>
                <a:ea typeface="Corbel"/>
                <a:cs typeface="Corbel"/>
                <a:sym typeface="Corbel"/>
              </a:defRPr>
            </a:pPr>
          </a:p>
        </p:txBody>
      </p:sp>
      <p:pic>
        <p:nvPicPr>
          <p:cNvPr id="8" name="image2.jpeg" descr="AHS_Prov_Lab_Colour.jpg"/>
          <p:cNvPicPr/>
          <p:nvPr/>
        </p:nvPicPr>
        <p:blipFill>
          <a:blip r:embed="rId3">
            <a:extLst/>
          </a:blip>
          <a:stretch>
            <a:fillRect/>
          </a:stretch>
        </p:blipFill>
        <p:spPr>
          <a:xfrm>
            <a:off x="0" y="0"/>
            <a:ext cx="1908175" cy="620713"/>
          </a:xfrm>
          <a:prstGeom prst="rect">
            <a:avLst/>
          </a:prstGeom>
          <a:ln w="12700">
            <a:miter lim="400000"/>
          </a:ln>
        </p:spPr>
      </p:pic>
      <p:pic>
        <p:nvPicPr>
          <p:cNvPr id="9" name="image1.png" descr="COLOURlogoREV"/>
          <p:cNvPicPr/>
          <p:nvPr/>
        </p:nvPicPr>
        <p:blipFill>
          <a:blip r:embed="rId4">
            <a:extLst/>
          </a:blip>
          <a:stretch>
            <a:fillRect/>
          </a:stretch>
        </p:blipFill>
        <p:spPr>
          <a:xfrm>
            <a:off x="7235825" y="6172200"/>
            <a:ext cx="1908175" cy="685800"/>
          </a:xfrm>
          <a:prstGeom prst="rect">
            <a:avLst/>
          </a:prstGeom>
          <a:ln w="12700">
            <a:miter lim="400000"/>
          </a:ln>
        </p:spPr>
      </p:pic>
      <p:sp>
        <p:nvSpPr>
          <p:cNvPr id="10" name="Shape 10"/>
          <p:cNvSpPr/>
          <p:nvPr>
            <p:ph type="sldNum" sz="quarter" idx="2"/>
          </p:nvPr>
        </p:nvSpPr>
        <p:spPr>
          <a:xfrm>
            <a:off x="8204200" y="6573836"/>
            <a:ext cx="733425" cy="177801"/>
          </a:xfrm>
          <a:prstGeom prst="rect">
            <a:avLst/>
          </a:prstGeom>
        </p:spPr>
        <p:txBody>
          <a:bodyPr lIns="0" tIns="0" rIns="0" bIns="0" anchor="b"/>
          <a:lstStyle>
            <a:lvl1pPr defTabSz="914400">
              <a:defRPr sz="1200">
                <a:solidFill>
                  <a:srgbClr val="3F3F3F"/>
                </a:solidFill>
                <a:latin typeface="Corbel"/>
                <a:ea typeface="Corbel"/>
                <a:cs typeface="Corbel"/>
                <a:sym typeface="Corbel"/>
              </a:defRPr>
            </a:lvl1pPr>
          </a:lstStyle>
          <a:p>
            <a:pPr lvl="0"/>
            <a:fld id="{86CB4B4D-7CA3-9044-876B-883B54F8677D}" type="slidenum"/>
          </a:p>
        </p:txBody>
      </p:sp>
    </p:spTree>
  </p:cSld>
  <p:clrMapOvr>
    <a:masterClrMapping/>
  </p:clrMapOvr>
  <p:transitio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Default">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57" name="Shape 57"/>
          <p:cNvSpPr/>
          <p:nvPr/>
        </p:nvSpPr>
        <p:spPr>
          <a:xfrm>
            <a:off x="-1" y="1436687"/>
            <a:ext cx="9144002" cy="44451"/>
          </a:xfrm>
          <a:prstGeom prst="rect">
            <a:avLst/>
          </a:prstGeom>
          <a:solidFill>
            <a:srgbClr val="FFFFFF"/>
          </a:solidFill>
          <a:ln w="12700">
            <a:miter lim="400000"/>
          </a:ln>
          <a:effectLst>
            <a:outerShdw sx="100000" sy="100000" kx="0" ky="0" algn="b" rotWithShape="0" blurRad="12700" dist="10160" dir="5400000">
              <a:srgbClr val="808080">
                <a:alpha val="59997"/>
              </a:srgbClr>
            </a:outerShdw>
          </a:effectLst>
        </p:spPr>
        <p:txBody>
          <a:bodyPr lIns="0" tIns="0" rIns="0" bIns="0" anchor="ctr"/>
          <a:lstStyle/>
          <a:p>
            <a:pPr lvl="0" algn="ctr">
              <a:defRPr sz="1800">
                <a:solidFill>
                  <a:srgbClr val="FFFFFF"/>
                </a:solidFill>
                <a:latin typeface="Corbel"/>
                <a:ea typeface="Corbel"/>
                <a:cs typeface="Corbel"/>
                <a:sym typeface="Corbel"/>
              </a:defRPr>
            </a:pPr>
          </a:p>
        </p:txBody>
      </p:sp>
      <p:sp>
        <p:nvSpPr>
          <p:cNvPr id="58" name="Shape 58"/>
          <p:cNvSpPr/>
          <p:nvPr/>
        </p:nvSpPr>
        <p:spPr>
          <a:xfrm>
            <a:off x="-1" y="0"/>
            <a:ext cx="9144002" cy="1433513"/>
          </a:xfrm>
          <a:prstGeom prst="rect">
            <a:avLst/>
          </a:prstGeom>
          <a:solidFill/>
          <a:ln w="12700">
            <a:miter lim="400000"/>
          </a:ln>
        </p:spPr>
        <p:txBody>
          <a:bodyPr lIns="0" tIns="0" rIns="0" bIns="0" anchor="ctr"/>
          <a:lstStyle/>
          <a:p>
            <a:pPr lvl="0" algn="ctr">
              <a:defRPr sz="1800">
                <a:solidFill>
                  <a:srgbClr val="FFFFFF"/>
                </a:solidFill>
                <a:latin typeface="Corbel"/>
                <a:ea typeface="Corbel"/>
                <a:cs typeface="Corbel"/>
                <a:sym typeface="Corbel"/>
              </a:defRPr>
            </a:pPr>
          </a:p>
        </p:txBody>
      </p:sp>
      <p:pic>
        <p:nvPicPr>
          <p:cNvPr id="59" name="image2.jpeg" descr="AHS_Prov_Lab_Colour.jpg"/>
          <p:cNvPicPr/>
          <p:nvPr/>
        </p:nvPicPr>
        <p:blipFill>
          <a:blip r:embed="rId3">
            <a:extLst/>
          </a:blip>
          <a:stretch>
            <a:fillRect/>
          </a:stretch>
        </p:blipFill>
        <p:spPr>
          <a:xfrm>
            <a:off x="0" y="0"/>
            <a:ext cx="1908175" cy="620713"/>
          </a:xfrm>
          <a:prstGeom prst="rect">
            <a:avLst/>
          </a:prstGeom>
          <a:ln w="12700">
            <a:miter lim="400000"/>
          </a:ln>
        </p:spPr>
      </p:pic>
      <p:pic>
        <p:nvPicPr>
          <p:cNvPr id="60" name="image1.png" descr="COLOURlogoREV"/>
          <p:cNvPicPr/>
          <p:nvPr/>
        </p:nvPicPr>
        <p:blipFill>
          <a:blip r:embed="rId4">
            <a:extLst/>
          </a:blip>
          <a:stretch>
            <a:fillRect/>
          </a:stretch>
        </p:blipFill>
        <p:spPr>
          <a:xfrm>
            <a:off x="7235825" y="6172200"/>
            <a:ext cx="1908175" cy="685800"/>
          </a:xfrm>
          <a:prstGeom prst="rect">
            <a:avLst/>
          </a:prstGeom>
          <a:ln w="12700">
            <a:miter lim="400000"/>
          </a:ln>
        </p:spPr>
      </p:pic>
      <p:sp>
        <p:nvSpPr>
          <p:cNvPr id="61" name="Shape 61"/>
          <p:cNvSpPr/>
          <p:nvPr>
            <p:ph type="sldNum" sz="quarter" idx="2"/>
          </p:nvPr>
        </p:nvSpPr>
        <p:spPr>
          <a:xfrm>
            <a:off x="8204200" y="6573837"/>
            <a:ext cx="733425" cy="177801"/>
          </a:xfrm>
          <a:prstGeom prst="rect">
            <a:avLst/>
          </a:prstGeom>
        </p:spPr>
        <p:txBody>
          <a:bodyPr lIns="0" tIns="0" rIns="0" bIns="0" anchor="b"/>
          <a:lstStyle>
            <a:lvl1pPr defTabSz="914400">
              <a:defRPr sz="1200">
                <a:solidFill>
                  <a:srgbClr val="3F3F3F"/>
                </a:solidFill>
                <a:latin typeface="Corbel"/>
                <a:ea typeface="Corbel"/>
                <a:cs typeface="Corbel"/>
                <a:sym typeface="Corbel"/>
              </a:defRPr>
            </a:lvl1pPr>
          </a:lstStyle>
          <a:p>
            <a:pPr lvl="0"/>
            <a:fld id="{86CB4B4D-7CA3-9044-876B-883B54F8677D}" type="slidenum"/>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Default">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2" name="Shape 12"/>
          <p:cNvSpPr/>
          <p:nvPr/>
        </p:nvSpPr>
        <p:spPr>
          <a:xfrm>
            <a:off x="-2" y="1436687"/>
            <a:ext cx="9144004" cy="44452"/>
          </a:xfrm>
          <a:prstGeom prst="rect">
            <a:avLst/>
          </a:prstGeom>
          <a:solidFill>
            <a:srgbClr val="FFFFFF"/>
          </a:solidFill>
          <a:ln w="12700">
            <a:miter lim="400000"/>
          </a:ln>
          <a:effectLst>
            <a:outerShdw sx="100000" sy="100000" kx="0" ky="0" algn="b" rotWithShape="0" blurRad="12700" dist="10160" dir="5400000">
              <a:srgbClr val="808080">
                <a:alpha val="59997"/>
              </a:srgbClr>
            </a:outerShdw>
          </a:effectLst>
        </p:spPr>
        <p:txBody>
          <a:bodyPr lIns="0" tIns="0" rIns="0" bIns="0" anchor="ctr"/>
          <a:lstStyle/>
          <a:p>
            <a:pPr lvl="0" algn="ctr">
              <a:defRPr sz="1800">
                <a:solidFill>
                  <a:srgbClr val="FFFFFF"/>
                </a:solidFill>
                <a:latin typeface="Corbel"/>
                <a:ea typeface="Corbel"/>
                <a:cs typeface="Corbel"/>
                <a:sym typeface="Corbel"/>
              </a:defRPr>
            </a:pPr>
          </a:p>
        </p:txBody>
      </p:sp>
      <p:sp>
        <p:nvSpPr>
          <p:cNvPr id="13" name="Shape 13"/>
          <p:cNvSpPr/>
          <p:nvPr/>
        </p:nvSpPr>
        <p:spPr>
          <a:xfrm>
            <a:off x="-2" y="0"/>
            <a:ext cx="9144004" cy="1433513"/>
          </a:xfrm>
          <a:prstGeom prst="rect">
            <a:avLst/>
          </a:prstGeom>
          <a:solidFill/>
          <a:ln w="12700">
            <a:miter lim="400000"/>
          </a:ln>
        </p:spPr>
        <p:txBody>
          <a:bodyPr lIns="0" tIns="0" rIns="0" bIns="0" anchor="ctr"/>
          <a:lstStyle/>
          <a:p>
            <a:pPr lvl="0" algn="ctr">
              <a:defRPr sz="1800">
                <a:solidFill>
                  <a:srgbClr val="FFFFFF"/>
                </a:solidFill>
                <a:latin typeface="Corbel"/>
                <a:ea typeface="Corbel"/>
                <a:cs typeface="Corbel"/>
                <a:sym typeface="Corbel"/>
              </a:defRPr>
            </a:pPr>
          </a:p>
        </p:txBody>
      </p:sp>
      <p:pic>
        <p:nvPicPr>
          <p:cNvPr id="14" name="image2.jpeg" descr="AHS_Prov_Lab_Colour.jpg"/>
          <p:cNvPicPr/>
          <p:nvPr/>
        </p:nvPicPr>
        <p:blipFill>
          <a:blip r:embed="rId3">
            <a:extLst/>
          </a:blip>
          <a:stretch>
            <a:fillRect/>
          </a:stretch>
        </p:blipFill>
        <p:spPr>
          <a:xfrm>
            <a:off x="0" y="0"/>
            <a:ext cx="1908175" cy="620713"/>
          </a:xfrm>
          <a:prstGeom prst="rect">
            <a:avLst/>
          </a:prstGeom>
          <a:ln w="12700">
            <a:miter lim="400000"/>
          </a:ln>
        </p:spPr>
      </p:pic>
      <p:pic>
        <p:nvPicPr>
          <p:cNvPr id="15" name="image1.png" descr="COLOURlogoREV"/>
          <p:cNvPicPr/>
          <p:nvPr/>
        </p:nvPicPr>
        <p:blipFill>
          <a:blip r:embed="rId4">
            <a:extLst/>
          </a:blip>
          <a:stretch>
            <a:fillRect/>
          </a:stretch>
        </p:blipFill>
        <p:spPr>
          <a:xfrm>
            <a:off x="7235825" y="6172200"/>
            <a:ext cx="1908175" cy="685800"/>
          </a:xfrm>
          <a:prstGeom prst="rect">
            <a:avLst/>
          </a:prstGeom>
          <a:ln w="12700">
            <a:miter lim="400000"/>
          </a:ln>
        </p:spPr>
      </p:pic>
      <p:sp>
        <p:nvSpPr>
          <p:cNvPr id="16" name="Shape 16"/>
          <p:cNvSpPr/>
          <p:nvPr>
            <p:ph type="sldNum" sz="quarter" idx="2"/>
          </p:nvPr>
        </p:nvSpPr>
        <p:spPr>
          <a:xfrm>
            <a:off x="8204200" y="6573836"/>
            <a:ext cx="733425" cy="177801"/>
          </a:xfrm>
          <a:prstGeom prst="rect">
            <a:avLst/>
          </a:prstGeom>
        </p:spPr>
        <p:txBody>
          <a:bodyPr lIns="0" tIns="0" rIns="0" bIns="0" anchor="b"/>
          <a:lstStyle>
            <a:lvl1pPr defTabSz="914400">
              <a:defRPr sz="1200">
                <a:solidFill>
                  <a:srgbClr val="3F3F3F"/>
                </a:solidFill>
                <a:latin typeface="Corbel"/>
                <a:ea typeface="Corbel"/>
                <a:cs typeface="Corbel"/>
                <a:sym typeface="Corbel"/>
              </a:defRPr>
            </a:lvl1pPr>
          </a:lstStyle>
          <a:p>
            <a:pPr lvl="0"/>
            <a:fld id="{86CB4B4D-7CA3-9044-876B-883B54F8677D}" type="slidenum"/>
          </a:p>
        </p:txBody>
      </p:sp>
      <p:sp>
        <p:nvSpPr>
          <p:cNvPr id="17" name="Shape 17"/>
          <p:cNvSpPr/>
          <p:nvPr>
            <p:ph type="title"/>
          </p:nvPr>
        </p:nvSpPr>
        <p:spPr>
          <a:xfrm>
            <a:off x="457200" y="-2"/>
            <a:ext cx="8229600" cy="1555752"/>
          </a:xfrm>
          <a:prstGeom prst="rect">
            <a:avLst/>
          </a:prstGeom>
        </p:spPr>
        <p:txBody>
          <a:bodyPr/>
          <a:lstStyle>
            <a:lvl1pPr algn="l">
              <a:defRPr sz="4500">
                <a:latin typeface="Corbel"/>
                <a:ea typeface="Corbel"/>
                <a:cs typeface="Corbel"/>
                <a:sym typeface="Corbel"/>
              </a:defRPr>
            </a:lvl1pPr>
          </a:lstStyle>
          <a:p>
            <a:pPr lvl="0">
              <a:defRPr sz="1800"/>
            </a:pPr>
            <a:r>
              <a:rPr sz="4500"/>
              <a:t>标题文本</a:t>
            </a:r>
          </a:p>
        </p:txBody>
      </p:sp>
      <p:sp>
        <p:nvSpPr>
          <p:cNvPr id="18" name="Shape 18"/>
          <p:cNvSpPr/>
          <p:nvPr>
            <p:ph type="body" idx="1"/>
          </p:nvPr>
        </p:nvSpPr>
        <p:spPr>
          <a:xfrm>
            <a:off x="457200" y="1774825"/>
            <a:ext cx="8229600" cy="5083175"/>
          </a:xfrm>
          <a:prstGeom prst="rect">
            <a:avLst/>
          </a:prstGeom>
        </p:spPr>
        <p:txBody>
          <a:bodyPr/>
          <a:lstStyle>
            <a:lvl1pPr marL="298549" indent="-179486" defTabSz="457200">
              <a:lnSpc>
                <a:spcPct val="150000"/>
              </a:lnSpc>
              <a:spcBef>
                <a:spcPts val="0"/>
              </a:spcBef>
              <a:buClr>
                <a:srgbClr val="4F81BD"/>
              </a:buClr>
              <a:buSzPct val="80000"/>
              <a:buFont typeface="Wingdings 2"/>
              <a:buChar char="⬥"/>
              <a:defRPr sz="1800"/>
            </a:lvl1pPr>
            <a:lvl2pPr marL="632732" indent="-175532" defTabSz="457200">
              <a:lnSpc>
                <a:spcPct val="150000"/>
              </a:lnSpc>
              <a:spcBef>
                <a:spcPts val="0"/>
              </a:spcBef>
              <a:buClr>
                <a:srgbClr val="4F81BD"/>
              </a:buClr>
              <a:buSzPct val="90000"/>
              <a:buFont typeface="Wingdings 2"/>
              <a:buChar char="▪"/>
              <a:defRPr sz="1800"/>
            </a:lvl2pPr>
            <a:lvl3pPr marL="938212" indent="-171450" defTabSz="457200">
              <a:lnSpc>
                <a:spcPct val="150000"/>
              </a:lnSpc>
              <a:spcBef>
                <a:spcPts val="0"/>
              </a:spcBef>
              <a:buClr>
                <a:srgbClr val="4F81BD"/>
              </a:buClr>
              <a:buFont typeface="Wingdings 2"/>
              <a:buChar char="▪"/>
              <a:defRPr sz="1800"/>
            </a:lvl3pPr>
            <a:lvl4pPr marL="1197768" indent="-164306" defTabSz="457200">
              <a:lnSpc>
                <a:spcPct val="150000"/>
              </a:lnSpc>
              <a:spcBef>
                <a:spcPts val="0"/>
              </a:spcBef>
              <a:buClr>
                <a:srgbClr val="4F81BD"/>
              </a:buClr>
              <a:buFont typeface="Wingdings 2"/>
              <a:buChar char="▪"/>
              <a:defRPr sz="1800"/>
            </a:lvl4pPr>
            <a:lvl5pPr marL="1425575" indent="-182562" defTabSz="457200">
              <a:lnSpc>
                <a:spcPct val="150000"/>
              </a:lnSpc>
              <a:spcBef>
                <a:spcPts val="0"/>
              </a:spcBef>
              <a:buClr>
                <a:srgbClr val="4F81BD"/>
              </a:buClr>
              <a:buFont typeface="Wingdings 2"/>
              <a:buChar char="⬥"/>
              <a:defRPr sz="1800"/>
            </a:lvl5pPr>
          </a:lstStyle>
          <a:p>
            <a:pPr lvl="0"/>
            <a:r>
              <a:t>正文级别 1</a:t>
            </a:r>
          </a:p>
          <a:p>
            <a:pPr lvl="1"/>
            <a:r>
              <a:t>正文级别 2</a:t>
            </a:r>
          </a:p>
          <a:p>
            <a:pPr lvl="2"/>
            <a:r>
              <a:t>正文级别 3</a:t>
            </a:r>
          </a:p>
          <a:p>
            <a:pPr lvl="3"/>
            <a:r>
              <a:t>正文级别 4</a:t>
            </a:r>
          </a:p>
          <a:p>
            <a:pPr lvl="4"/>
            <a:r>
              <a:t>正文级别 5</a:t>
            </a:r>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20" name="Shape 20"/>
          <p:cNvSpPr/>
          <p:nvPr>
            <p:ph type="title"/>
          </p:nvPr>
        </p:nvSpPr>
        <p:spPr>
          <a:prstGeom prst="rect">
            <a:avLst/>
          </a:prstGeom>
        </p:spPr>
        <p:txBody>
          <a:bodyPr/>
          <a:lstStyle/>
          <a:p>
            <a:pPr lvl="0">
              <a:defRPr sz="1800"/>
            </a:pPr>
            <a:r>
              <a:rPr sz="4400"/>
              <a:t>标题文本</a:t>
            </a:r>
          </a:p>
        </p:txBody>
      </p:sp>
      <p:sp>
        <p:nvSpPr>
          <p:cNvPr id="21" name="Shape 21"/>
          <p:cNvSpPr/>
          <p:nvPr>
            <p:ph type="body" idx="1"/>
          </p:nvPr>
        </p:nvSpPr>
        <p:spPr>
          <a:prstGeom prst="rect">
            <a:avLst/>
          </a:prstGeom>
        </p:spPr>
        <p:txBody>
          <a:bodyPr/>
          <a:lstStyle/>
          <a:p>
            <a:pPr lvl="0">
              <a:defRPr sz="1800"/>
            </a:pPr>
            <a:r>
              <a:rPr sz="3000"/>
              <a:t>正文级别 1</a:t>
            </a:r>
            <a:endParaRPr sz="3000"/>
          </a:p>
          <a:p>
            <a:pPr lvl="1">
              <a:defRPr sz="1800"/>
            </a:pPr>
            <a:r>
              <a:rPr sz="3000"/>
              <a:t>正文级别 2</a:t>
            </a:r>
            <a:endParaRPr sz="3000"/>
          </a:p>
          <a:p>
            <a:pPr lvl="2">
              <a:defRPr sz="1800"/>
            </a:pPr>
            <a:r>
              <a:rPr sz="3000"/>
              <a:t>正文级别 3</a:t>
            </a:r>
            <a:endParaRPr sz="3000"/>
          </a:p>
          <a:p>
            <a:pPr lvl="3">
              <a:defRPr sz="1800"/>
            </a:pPr>
            <a:r>
              <a:rPr sz="3000"/>
              <a:t>正文级别 4</a:t>
            </a:r>
            <a:endParaRPr sz="3000"/>
          </a:p>
          <a:p>
            <a:pPr lvl="4">
              <a:defRPr sz="1800"/>
            </a:pPr>
            <a:r>
              <a:rPr sz="3000"/>
              <a:t>正文级别 5</a:t>
            </a:r>
          </a:p>
        </p:txBody>
      </p:sp>
      <p:sp>
        <p:nvSpPr>
          <p:cNvPr id="22" name="Shape 22"/>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Default">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4" name="Shape 24"/>
          <p:cNvSpPr/>
          <p:nvPr/>
        </p:nvSpPr>
        <p:spPr>
          <a:xfrm>
            <a:off x="-2" y="0"/>
            <a:ext cx="9144004" cy="5135563"/>
          </a:xfrm>
          <a:prstGeom prst="rect">
            <a:avLst/>
          </a:prstGeom>
          <a:solidFill/>
          <a:ln w="12700">
            <a:miter lim="400000"/>
          </a:ln>
        </p:spPr>
        <p:txBody>
          <a:bodyPr lIns="0" tIns="0" rIns="0" bIns="0" anchor="ctr"/>
          <a:lstStyle/>
          <a:p>
            <a:pPr lvl="0" algn="ctr">
              <a:defRPr sz="1800">
                <a:solidFill>
                  <a:srgbClr val="FFFFFF"/>
                </a:solidFill>
                <a:latin typeface="Corbel"/>
                <a:ea typeface="Corbel"/>
                <a:cs typeface="Corbel"/>
                <a:sym typeface="Corbel"/>
              </a:defRPr>
            </a:pPr>
          </a:p>
        </p:txBody>
      </p:sp>
      <p:sp>
        <p:nvSpPr>
          <p:cNvPr id="25" name="Shape 25"/>
          <p:cNvSpPr/>
          <p:nvPr/>
        </p:nvSpPr>
        <p:spPr>
          <a:xfrm>
            <a:off x="-2" y="5127625"/>
            <a:ext cx="9144004" cy="46038"/>
          </a:xfrm>
          <a:prstGeom prst="rect">
            <a:avLst/>
          </a:prstGeom>
          <a:solidFill>
            <a:srgbClr val="FFFFFF"/>
          </a:solidFill>
          <a:ln w="12700">
            <a:miter lim="400000"/>
          </a:ln>
          <a:effectLst>
            <a:outerShdw sx="100000" sy="100000" kx="0" ky="0" algn="b" rotWithShape="0" blurRad="12700" dist="10160" dir="5400000">
              <a:srgbClr val="808080">
                <a:alpha val="59997"/>
              </a:srgbClr>
            </a:outerShdw>
          </a:effectLst>
        </p:spPr>
        <p:txBody>
          <a:bodyPr lIns="0" tIns="0" rIns="0" bIns="0" anchor="ctr"/>
          <a:lstStyle/>
          <a:p>
            <a:pPr lvl="0" algn="ctr">
              <a:defRPr sz="1800">
                <a:solidFill>
                  <a:srgbClr val="FFFFFF"/>
                </a:solidFill>
                <a:latin typeface="Corbel"/>
                <a:ea typeface="Corbel"/>
                <a:cs typeface="Corbel"/>
                <a:sym typeface="Corbel"/>
              </a:defRPr>
            </a:pPr>
          </a:p>
        </p:txBody>
      </p:sp>
      <p:pic>
        <p:nvPicPr>
          <p:cNvPr id="26" name="image3.jpeg" descr="AHS_Prov_Lab_Colour.jpg"/>
          <p:cNvPicPr/>
          <p:nvPr/>
        </p:nvPicPr>
        <p:blipFill>
          <a:blip r:embed="rId3">
            <a:extLst/>
          </a:blip>
          <a:stretch>
            <a:fillRect/>
          </a:stretch>
        </p:blipFill>
        <p:spPr>
          <a:xfrm>
            <a:off x="6384925" y="0"/>
            <a:ext cx="2759075" cy="430213"/>
          </a:xfrm>
          <a:prstGeom prst="rect">
            <a:avLst/>
          </a:prstGeom>
          <a:ln w="12700">
            <a:miter lim="400000"/>
          </a:ln>
        </p:spPr>
      </p:pic>
      <p:sp>
        <p:nvSpPr>
          <p:cNvPr id="27" name="Shape 27"/>
          <p:cNvSpPr/>
          <p:nvPr>
            <p:ph type="sldNum" sz="quarter" idx="2"/>
          </p:nvPr>
        </p:nvSpPr>
        <p:spPr>
          <a:xfrm>
            <a:off x="8204200" y="6573836"/>
            <a:ext cx="733425" cy="177801"/>
          </a:xfrm>
          <a:prstGeom prst="rect">
            <a:avLst/>
          </a:prstGeom>
        </p:spPr>
        <p:txBody>
          <a:bodyPr lIns="0" tIns="0" rIns="0" bIns="0" anchor="b"/>
          <a:lstStyle>
            <a:lvl1pPr defTabSz="914400">
              <a:defRPr sz="1200">
                <a:solidFill>
                  <a:srgbClr val="3F3F3F"/>
                </a:solidFill>
                <a:latin typeface="Corbel"/>
                <a:ea typeface="Corbel"/>
                <a:cs typeface="Corbel"/>
                <a:sym typeface="Corbel"/>
              </a:defRPr>
            </a:lvl1pPr>
          </a:lstStyle>
          <a:p>
            <a:pPr lvl="0"/>
            <a:fld id="{86CB4B4D-7CA3-9044-876B-883B54F8677D}" type="slidenum"/>
          </a:p>
        </p:txBody>
      </p:sp>
    </p:spTree>
  </p:cSld>
  <p:clrMapOvr>
    <a:masterClrMapping/>
  </p:clrMapOvr>
  <p:transitio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Default 0">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9" name="Shape 29"/>
          <p:cNvSpPr/>
          <p:nvPr>
            <p:ph type="sldNum" sz="quarter" idx="2"/>
          </p:nvPr>
        </p:nvSpPr>
        <p:spPr>
          <a:xfrm>
            <a:off x="8204200" y="6573836"/>
            <a:ext cx="733425" cy="177801"/>
          </a:xfrm>
          <a:prstGeom prst="rect">
            <a:avLst/>
          </a:prstGeom>
        </p:spPr>
        <p:txBody>
          <a:bodyPr lIns="0" tIns="0" rIns="0" bIns="0" anchor="b"/>
          <a:lstStyle>
            <a:lvl1pPr defTabSz="914400">
              <a:defRPr sz="1200">
                <a:solidFill>
                  <a:srgbClr val="3F3F3F"/>
                </a:solidFill>
                <a:latin typeface="Corbel"/>
                <a:ea typeface="Corbel"/>
                <a:cs typeface="Corbel"/>
                <a:sym typeface="Corbel"/>
              </a:defRPr>
            </a:lvl1pPr>
          </a:lstStyle>
          <a:p>
            <a:pPr lvl="0"/>
            <a:fld id="{86CB4B4D-7CA3-9044-876B-883B54F8677D}" type="slidenum"/>
          </a:p>
        </p:txBody>
      </p:sp>
    </p:spTree>
  </p:cSld>
  <p:clrMapOvr>
    <a:masterClrMapping/>
  </p:clrMapOvr>
  <p:transitio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Default">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31" name="Shape 31"/>
          <p:cNvSpPr/>
          <p:nvPr>
            <p:ph type="title"/>
          </p:nvPr>
        </p:nvSpPr>
        <p:spPr>
          <a:xfrm>
            <a:off x="457200" y="0"/>
            <a:ext cx="8229600" cy="1555750"/>
          </a:xfrm>
          <a:prstGeom prst="rect">
            <a:avLst/>
          </a:prstGeom>
        </p:spPr>
        <p:txBody>
          <a:bodyPr/>
          <a:lstStyle>
            <a:lvl1pPr algn="l">
              <a:defRPr sz="4500">
                <a:latin typeface="Corbel"/>
                <a:ea typeface="Corbel"/>
                <a:cs typeface="Corbel"/>
                <a:sym typeface="Corbel"/>
              </a:defRPr>
            </a:lvl1pPr>
          </a:lstStyle>
          <a:p>
            <a:pPr lvl="0">
              <a:defRPr sz="1800"/>
            </a:pPr>
            <a:r>
              <a:rPr sz="4500"/>
              <a:t>标题文本</a:t>
            </a:r>
          </a:p>
        </p:txBody>
      </p:sp>
      <p:sp>
        <p:nvSpPr>
          <p:cNvPr id="32" name="Shape 32"/>
          <p:cNvSpPr/>
          <p:nvPr>
            <p:ph type="body" idx="1"/>
          </p:nvPr>
        </p:nvSpPr>
        <p:spPr>
          <a:xfrm>
            <a:off x="457200" y="1774825"/>
            <a:ext cx="8229600" cy="5083175"/>
          </a:xfrm>
          <a:prstGeom prst="rect">
            <a:avLst/>
          </a:prstGeom>
        </p:spPr>
        <p:txBody>
          <a:bodyPr/>
          <a:lstStyle>
            <a:lvl1pPr marL="298549" indent="-179486" defTabSz="457200">
              <a:lnSpc>
                <a:spcPct val="150000"/>
              </a:lnSpc>
              <a:spcBef>
                <a:spcPts val="0"/>
              </a:spcBef>
              <a:buClr>
                <a:srgbClr val="4F81BD"/>
              </a:buClr>
              <a:buSzPct val="80000"/>
              <a:buFont typeface="Wingdings 2"/>
              <a:buChar char="⬥"/>
              <a:defRPr sz="1800"/>
            </a:lvl1pPr>
            <a:lvl2pPr marL="632732" indent="-175532" defTabSz="457200">
              <a:lnSpc>
                <a:spcPct val="150000"/>
              </a:lnSpc>
              <a:spcBef>
                <a:spcPts val="0"/>
              </a:spcBef>
              <a:buClr>
                <a:srgbClr val="4F81BD"/>
              </a:buClr>
              <a:buSzPct val="90000"/>
              <a:buFont typeface="Wingdings 2"/>
              <a:buChar char="▪"/>
              <a:defRPr sz="1800"/>
            </a:lvl2pPr>
            <a:lvl3pPr marL="938212" indent="-171450" defTabSz="457200">
              <a:lnSpc>
                <a:spcPct val="150000"/>
              </a:lnSpc>
              <a:spcBef>
                <a:spcPts val="0"/>
              </a:spcBef>
              <a:buClr>
                <a:srgbClr val="4F81BD"/>
              </a:buClr>
              <a:buFont typeface="Wingdings 2"/>
              <a:buChar char="▪"/>
              <a:defRPr sz="1800"/>
            </a:lvl3pPr>
            <a:lvl4pPr marL="1197768" indent="-164306" defTabSz="457200">
              <a:lnSpc>
                <a:spcPct val="150000"/>
              </a:lnSpc>
              <a:spcBef>
                <a:spcPts val="0"/>
              </a:spcBef>
              <a:buClr>
                <a:srgbClr val="4F81BD"/>
              </a:buClr>
              <a:buFont typeface="Wingdings 2"/>
              <a:buChar char="▪"/>
              <a:defRPr sz="1800"/>
            </a:lvl4pPr>
            <a:lvl5pPr marL="1425575" indent="-182562" defTabSz="457200">
              <a:lnSpc>
                <a:spcPct val="150000"/>
              </a:lnSpc>
              <a:spcBef>
                <a:spcPts val="0"/>
              </a:spcBef>
              <a:buClr>
                <a:srgbClr val="4F81BD"/>
              </a:buClr>
              <a:buFont typeface="Wingdings 2"/>
              <a:buChar char="⬥"/>
              <a:defRPr sz="1800"/>
            </a:lvl5pPr>
          </a:lstStyle>
          <a:p>
            <a:pPr lvl="0"/>
            <a:r>
              <a:t>正文级别 1</a:t>
            </a:r>
          </a:p>
          <a:p>
            <a:pPr lvl="1"/>
            <a:r>
              <a:t>正文级别 2</a:t>
            </a:r>
          </a:p>
          <a:p>
            <a:pPr lvl="2"/>
            <a:r>
              <a:t>正文级别 3</a:t>
            </a:r>
          </a:p>
          <a:p>
            <a:pPr lvl="3"/>
            <a:r>
              <a:t>正文级别 4</a:t>
            </a:r>
          </a:p>
          <a:p>
            <a:pPr lvl="4"/>
            <a:r>
              <a:t>正文级别 5</a:t>
            </a:r>
          </a:p>
        </p:txBody>
      </p:sp>
      <p:sp>
        <p:nvSpPr>
          <p:cNvPr id="33" name="Shape 33"/>
          <p:cNvSpPr/>
          <p:nvPr>
            <p:ph type="sldNum" sz="quarter" idx="2"/>
          </p:nvPr>
        </p:nvSpPr>
        <p:spPr>
          <a:xfrm>
            <a:off x="8204200" y="6573836"/>
            <a:ext cx="733425" cy="177801"/>
          </a:xfrm>
          <a:prstGeom prst="rect">
            <a:avLst/>
          </a:prstGeom>
        </p:spPr>
        <p:txBody>
          <a:bodyPr lIns="0" tIns="0" rIns="0" bIns="0" anchor="b"/>
          <a:lstStyle>
            <a:lvl1pPr defTabSz="914400">
              <a:defRPr sz="1200">
                <a:solidFill>
                  <a:srgbClr val="3F3F3F"/>
                </a:solidFill>
                <a:latin typeface="Corbel"/>
                <a:ea typeface="Corbel"/>
                <a:cs typeface="Corbel"/>
                <a:sym typeface="Corbel"/>
              </a:defRPr>
            </a:lvl1pPr>
          </a:lstStyle>
          <a:p>
            <a:pPr lvl="0"/>
            <a:fld id="{86CB4B4D-7CA3-9044-876B-883B54F8677D}" type="slidenum"/>
          </a:p>
        </p:txBody>
      </p:sp>
    </p:spTree>
  </p:cSld>
  <p:clrMapOvr>
    <a:masterClrMapping/>
  </p:clrMapOvr>
  <p:transitio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Default">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35" name="Shape 35"/>
          <p:cNvSpPr/>
          <p:nvPr/>
        </p:nvSpPr>
        <p:spPr>
          <a:xfrm>
            <a:off x="-2" y="1436687"/>
            <a:ext cx="9144004" cy="44452"/>
          </a:xfrm>
          <a:prstGeom prst="rect">
            <a:avLst/>
          </a:prstGeom>
          <a:solidFill>
            <a:srgbClr val="FFFFFF"/>
          </a:solidFill>
          <a:ln w="12700">
            <a:miter lim="400000"/>
          </a:ln>
          <a:effectLst>
            <a:outerShdw sx="100000" sy="100000" kx="0" ky="0" algn="b" rotWithShape="0" blurRad="12700" dist="10160" dir="5400000">
              <a:srgbClr val="808080">
                <a:alpha val="59997"/>
              </a:srgbClr>
            </a:outerShdw>
          </a:effectLst>
        </p:spPr>
        <p:txBody>
          <a:bodyPr lIns="0" tIns="0" rIns="0" bIns="0" anchor="ctr"/>
          <a:lstStyle/>
          <a:p>
            <a:pPr lvl="0" algn="ctr">
              <a:defRPr sz="1800">
                <a:solidFill>
                  <a:srgbClr val="FFFFFF"/>
                </a:solidFill>
                <a:latin typeface="Corbel"/>
                <a:ea typeface="Corbel"/>
                <a:cs typeface="Corbel"/>
                <a:sym typeface="Corbel"/>
              </a:defRPr>
            </a:pPr>
          </a:p>
        </p:txBody>
      </p:sp>
      <p:sp>
        <p:nvSpPr>
          <p:cNvPr id="36" name="Shape 36"/>
          <p:cNvSpPr/>
          <p:nvPr/>
        </p:nvSpPr>
        <p:spPr>
          <a:xfrm>
            <a:off x="-2" y="0"/>
            <a:ext cx="9144004" cy="1433513"/>
          </a:xfrm>
          <a:prstGeom prst="rect">
            <a:avLst/>
          </a:prstGeom>
          <a:solidFill/>
          <a:ln w="12700">
            <a:miter lim="400000"/>
          </a:ln>
        </p:spPr>
        <p:txBody>
          <a:bodyPr lIns="0" tIns="0" rIns="0" bIns="0" anchor="ctr"/>
          <a:lstStyle/>
          <a:p>
            <a:pPr lvl="0" algn="ctr">
              <a:defRPr sz="1800">
                <a:solidFill>
                  <a:srgbClr val="FFFFFF"/>
                </a:solidFill>
                <a:latin typeface="Corbel"/>
                <a:ea typeface="Corbel"/>
                <a:cs typeface="Corbel"/>
                <a:sym typeface="Corbel"/>
              </a:defRPr>
            </a:pPr>
          </a:p>
        </p:txBody>
      </p:sp>
      <p:sp>
        <p:nvSpPr>
          <p:cNvPr id="37" name="Shape 37"/>
          <p:cNvSpPr/>
          <p:nvPr/>
        </p:nvSpPr>
        <p:spPr>
          <a:xfrm>
            <a:off x="2855911" y="0"/>
            <a:ext cx="46040" cy="1454150"/>
          </a:xfrm>
          <a:prstGeom prst="rect">
            <a:avLst/>
          </a:prstGeom>
          <a:solidFill>
            <a:srgbClr val="FFFFFF"/>
          </a:solidFill>
          <a:ln w="12700">
            <a:miter lim="400000"/>
          </a:ln>
        </p:spPr>
        <p:txBody>
          <a:bodyPr lIns="0" tIns="0" rIns="0" bIns="0" anchor="ctr"/>
          <a:lstStyle/>
          <a:p>
            <a:pPr lvl="0" algn="ctr">
              <a:defRPr sz="1800">
                <a:solidFill>
                  <a:srgbClr val="FFFFFF"/>
                </a:solidFill>
                <a:latin typeface="Corbel"/>
                <a:ea typeface="Corbel"/>
                <a:cs typeface="Corbel"/>
                <a:sym typeface="Corbel"/>
              </a:defRPr>
            </a:pPr>
          </a:p>
        </p:txBody>
      </p:sp>
      <p:sp>
        <p:nvSpPr>
          <p:cNvPr id="38" name="Shape 38"/>
          <p:cNvSpPr/>
          <p:nvPr/>
        </p:nvSpPr>
        <p:spPr>
          <a:xfrm>
            <a:off x="2855911" y="0"/>
            <a:ext cx="46040" cy="1454150"/>
          </a:xfrm>
          <a:prstGeom prst="rect">
            <a:avLst/>
          </a:prstGeom>
          <a:solidFill>
            <a:srgbClr val="FFFFFF"/>
          </a:solidFill>
          <a:ln w="12700">
            <a:miter lim="400000"/>
          </a:ln>
        </p:spPr>
        <p:txBody>
          <a:bodyPr lIns="0" tIns="0" rIns="0" bIns="0" anchor="ctr"/>
          <a:lstStyle/>
          <a:p>
            <a:pPr lvl="0" algn="ctr">
              <a:defRPr sz="1800">
                <a:solidFill>
                  <a:srgbClr val="FFFFFF"/>
                </a:solidFill>
                <a:latin typeface="Corbel"/>
                <a:ea typeface="Corbel"/>
                <a:cs typeface="Corbel"/>
                <a:sym typeface="Corbel"/>
              </a:defRPr>
            </a:pPr>
          </a:p>
        </p:txBody>
      </p:sp>
      <p:sp>
        <p:nvSpPr>
          <p:cNvPr id="39" name="Shape 39"/>
          <p:cNvSpPr/>
          <p:nvPr>
            <p:ph type="title"/>
          </p:nvPr>
        </p:nvSpPr>
        <p:spPr>
          <a:xfrm>
            <a:off x="457200" y="0"/>
            <a:ext cx="8229600" cy="1555750"/>
          </a:xfrm>
          <a:prstGeom prst="rect">
            <a:avLst/>
          </a:prstGeom>
        </p:spPr>
        <p:txBody>
          <a:bodyPr/>
          <a:lstStyle>
            <a:lvl1pPr algn="l">
              <a:defRPr sz="4500">
                <a:latin typeface="Corbel"/>
                <a:ea typeface="Corbel"/>
                <a:cs typeface="Corbel"/>
                <a:sym typeface="Corbel"/>
              </a:defRPr>
            </a:lvl1pPr>
          </a:lstStyle>
          <a:p>
            <a:pPr lvl="0">
              <a:defRPr sz="1800"/>
            </a:pPr>
            <a:r>
              <a:rPr sz="4500"/>
              <a:t>标题文本</a:t>
            </a:r>
          </a:p>
        </p:txBody>
      </p:sp>
      <p:sp>
        <p:nvSpPr>
          <p:cNvPr id="40" name="Shape 40"/>
          <p:cNvSpPr/>
          <p:nvPr>
            <p:ph type="body" idx="1"/>
          </p:nvPr>
        </p:nvSpPr>
        <p:spPr>
          <a:xfrm>
            <a:off x="457200" y="1774825"/>
            <a:ext cx="8229600" cy="5083175"/>
          </a:xfrm>
          <a:prstGeom prst="rect">
            <a:avLst/>
          </a:prstGeom>
        </p:spPr>
        <p:txBody>
          <a:bodyPr/>
          <a:lstStyle>
            <a:lvl1pPr marL="298549" indent="-179486" defTabSz="457200">
              <a:lnSpc>
                <a:spcPct val="150000"/>
              </a:lnSpc>
              <a:spcBef>
                <a:spcPts val="0"/>
              </a:spcBef>
              <a:buClr>
                <a:srgbClr val="4F81BD"/>
              </a:buClr>
              <a:buSzPct val="80000"/>
              <a:buFont typeface="Wingdings 2"/>
              <a:buChar char="⬥"/>
              <a:defRPr sz="1800"/>
            </a:lvl1pPr>
            <a:lvl2pPr marL="632732" indent="-175532" defTabSz="457200">
              <a:lnSpc>
                <a:spcPct val="150000"/>
              </a:lnSpc>
              <a:spcBef>
                <a:spcPts val="0"/>
              </a:spcBef>
              <a:buClr>
                <a:srgbClr val="4F81BD"/>
              </a:buClr>
              <a:buSzPct val="90000"/>
              <a:buFont typeface="Wingdings 2"/>
              <a:buChar char="▪"/>
              <a:defRPr sz="1800"/>
            </a:lvl2pPr>
            <a:lvl3pPr marL="938212" indent="-171450" defTabSz="457200">
              <a:lnSpc>
                <a:spcPct val="150000"/>
              </a:lnSpc>
              <a:spcBef>
                <a:spcPts val="0"/>
              </a:spcBef>
              <a:buClr>
                <a:srgbClr val="4F81BD"/>
              </a:buClr>
              <a:buFont typeface="Wingdings 2"/>
              <a:buChar char="▪"/>
              <a:defRPr sz="1800"/>
            </a:lvl3pPr>
            <a:lvl4pPr marL="1197768" indent="-164306" defTabSz="457200">
              <a:lnSpc>
                <a:spcPct val="150000"/>
              </a:lnSpc>
              <a:spcBef>
                <a:spcPts val="0"/>
              </a:spcBef>
              <a:buClr>
                <a:srgbClr val="4F81BD"/>
              </a:buClr>
              <a:buFont typeface="Wingdings 2"/>
              <a:buChar char="▪"/>
              <a:defRPr sz="1800"/>
            </a:lvl4pPr>
            <a:lvl5pPr marL="1425575" indent="-182562" defTabSz="457200">
              <a:lnSpc>
                <a:spcPct val="150000"/>
              </a:lnSpc>
              <a:spcBef>
                <a:spcPts val="0"/>
              </a:spcBef>
              <a:buClr>
                <a:srgbClr val="4F81BD"/>
              </a:buClr>
              <a:buFont typeface="Wingdings 2"/>
              <a:buChar char="⬥"/>
              <a:defRPr sz="1800"/>
            </a:lvl5pPr>
          </a:lstStyle>
          <a:p>
            <a:pPr lvl="0"/>
            <a:r>
              <a:t>正文级别 1</a:t>
            </a:r>
          </a:p>
          <a:p>
            <a:pPr lvl="1"/>
            <a:r>
              <a:t>正文级别 2</a:t>
            </a:r>
          </a:p>
          <a:p>
            <a:pPr lvl="2"/>
            <a:r>
              <a:t>正文级别 3</a:t>
            </a:r>
          </a:p>
          <a:p>
            <a:pPr lvl="3"/>
            <a:r>
              <a:t>正文级别 4</a:t>
            </a:r>
          </a:p>
          <a:p>
            <a:pPr lvl="4"/>
            <a:r>
              <a:t>正文级别 5</a:t>
            </a:r>
          </a:p>
        </p:txBody>
      </p:sp>
      <p:sp>
        <p:nvSpPr>
          <p:cNvPr id="41" name="Shape 41"/>
          <p:cNvSpPr/>
          <p:nvPr>
            <p:ph type="sldNum" sz="quarter" idx="2"/>
          </p:nvPr>
        </p:nvSpPr>
        <p:spPr>
          <a:xfrm>
            <a:off x="8204200" y="6573836"/>
            <a:ext cx="733425" cy="177801"/>
          </a:xfrm>
          <a:prstGeom prst="rect">
            <a:avLst/>
          </a:prstGeom>
        </p:spPr>
        <p:txBody>
          <a:bodyPr lIns="0" tIns="0" rIns="0" bIns="0" anchor="b"/>
          <a:lstStyle>
            <a:lvl1pPr defTabSz="914400">
              <a:defRPr sz="1200">
                <a:solidFill>
                  <a:srgbClr val="3F3F3F"/>
                </a:solidFill>
                <a:latin typeface="Corbel"/>
                <a:ea typeface="Corbel"/>
                <a:cs typeface="Corbel"/>
                <a:sym typeface="Corbel"/>
              </a:defRPr>
            </a:lvl1pPr>
          </a:lstStyle>
          <a:p>
            <a:pPr lvl="0"/>
            <a:fld id="{86CB4B4D-7CA3-9044-876B-883B54F8677D}" type="slidenum"/>
          </a:p>
        </p:txBody>
      </p:sp>
    </p:spTree>
  </p:cSld>
  <p:clrMapOvr>
    <a:masterClrMapping/>
  </p:clrMapOvr>
  <p:transitio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Default">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43" name="Shape 43"/>
          <p:cNvSpPr/>
          <p:nvPr/>
        </p:nvSpPr>
        <p:spPr>
          <a:xfrm>
            <a:off x="-2" y="1436687"/>
            <a:ext cx="9144004" cy="44452"/>
          </a:xfrm>
          <a:prstGeom prst="rect">
            <a:avLst/>
          </a:prstGeom>
          <a:solidFill>
            <a:srgbClr val="FFFFFF"/>
          </a:solidFill>
          <a:ln w="12700">
            <a:miter lim="400000"/>
          </a:ln>
          <a:effectLst>
            <a:outerShdw sx="100000" sy="100000" kx="0" ky="0" algn="b" rotWithShape="0" blurRad="12700" dist="10160" dir="5400000">
              <a:srgbClr val="808080">
                <a:alpha val="59997"/>
              </a:srgbClr>
            </a:outerShdw>
          </a:effectLst>
        </p:spPr>
        <p:txBody>
          <a:bodyPr lIns="0" tIns="0" rIns="0" bIns="0" anchor="ctr"/>
          <a:lstStyle/>
          <a:p>
            <a:pPr lvl="0" algn="ctr">
              <a:defRPr sz="1800">
                <a:solidFill>
                  <a:srgbClr val="FFFFFF"/>
                </a:solidFill>
                <a:latin typeface="Corbel"/>
                <a:ea typeface="Corbel"/>
                <a:cs typeface="Corbel"/>
                <a:sym typeface="Corbel"/>
              </a:defRPr>
            </a:pPr>
          </a:p>
        </p:txBody>
      </p:sp>
      <p:sp>
        <p:nvSpPr>
          <p:cNvPr id="44" name="Shape 44"/>
          <p:cNvSpPr/>
          <p:nvPr/>
        </p:nvSpPr>
        <p:spPr>
          <a:xfrm>
            <a:off x="-2" y="0"/>
            <a:ext cx="9144004" cy="1433513"/>
          </a:xfrm>
          <a:prstGeom prst="rect">
            <a:avLst/>
          </a:prstGeom>
          <a:solidFill/>
          <a:ln w="12700">
            <a:miter lim="400000"/>
          </a:ln>
        </p:spPr>
        <p:txBody>
          <a:bodyPr lIns="0" tIns="0" rIns="0" bIns="0" anchor="ctr"/>
          <a:lstStyle/>
          <a:p>
            <a:pPr lvl="0" algn="ctr">
              <a:defRPr sz="1800">
                <a:solidFill>
                  <a:srgbClr val="FFFFFF"/>
                </a:solidFill>
                <a:latin typeface="Corbel"/>
                <a:ea typeface="Corbel"/>
                <a:cs typeface="Corbel"/>
                <a:sym typeface="Corbel"/>
              </a:defRPr>
            </a:pPr>
          </a:p>
        </p:txBody>
      </p:sp>
      <p:sp>
        <p:nvSpPr>
          <p:cNvPr id="45" name="Shape 45"/>
          <p:cNvSpPr/>
          <p:nvPr/>
        </p:nvSpPr>
        <p:spPr>
          <a:xfrm>
            <a:off x="2855911" y="0"/>
            <a:ext cx="46040" cy="6858000"/>
          </a:xfrm>
          <a:prstGeom prst="rect">
            <a:avLst/>
          </a:prstGeom>
          <a:solidFill>
            <a:srgbClr val="FFFFFF"/>
          </a:solidFill>
          <a:ln w="12700">
            <a:miter lim="400000"/>
          </a:ln>
        </p:spPr>
        <p:txBody>
          <a:bodyPr lIns="0" tIns="0" rIns="0" bIns="0" anchor="ctr"/>
          <a:lstStyle/>
          <a:p>
            <a:pPr lvl="0" algn="ctr">
              <a:defRPr sz="1800">
                <a:solidFill>
                  <a:srgbClr val="FFFFFF"/>
                </a:solidFill>
                <a:latin typeface="Corbel"/>
                <a:ea typeface="Corbel"/>
                <a:cs typeface="Corbel"/>
                <a:sym typeface="Corbel"/>
              </a:defRPr>
            </a:pPr>
          </a:p>
        </p:txBody>
      </p:sp>
      <p:sp>
        <p:nvSpPr>
          <p:cNvPr id="46" name="Shape 46"/>
          <p:cNvSpPr/>
          <p:nvPr/>
        </p:nvSpPr>
        <p:spPr>
          <a:xfrm>
            <a:off x="2855911" y="0"/>
            <a:ext cx="46040" cy="6858000"/>
          </a:xfrm>
          <a:prstGeom prst="rect">
            <a:avLst/>
          </a:prstGeom>
          <a:solidFill>
            <a:srgbClr val="FFFFFF"/>
          </a:solidFill>
          <a:ln w="12700">
            <a:miter lim="400000"/>
          </a:ln>
        </p:spPr>
        <p:txBody>
          <a:bodyPr lIns="0" tIns="0" rIns="0" bIns="0" anchor="ctr"/>
          <a:lstStyle/>
          <a:p>
            <a:pPr lvl="0" algn="ctr">
              <a:defRPr sz="1800">
                <a:solidFill>
                  <a:srgbClr val="FFFFFF"/>
                </a:solidFill>
                <a:latin typeface="Corbel"/>
                <a:ea typeface="Corbel"/>
                <a:cs typeface="Corbel"/>
                <a:sym typeface="Corbel"/>
              </a:defRPr>
            </a:pPr>
          </a:p>
        </p:txBody>
      </p:sp>
      <p:sp>
        <p:nvSpPr>
          <p:cNvPr id="47" name="Shape 47"/>
          <p:cNvSpPr/>
          <p:nvPr>
            <p:ph type="title"/>
          </p:nvPr>
        </p:nvSpPr>
        <p:spPr>
          <a:xfrm>
            <a:off x="457200" y="0"/>
            <a:ext cx="8229600" cy="1555750"/>
          </a:xfrm>
          <a:prstGeom prst="rect">
            <a:avLst/>
          </a:prstGeom>
        </p:spPr>
        <p:txBody>
          <a:bodyPr/>
          <a:lstStyle>
            <a:lvl1pPr algn="l">
              <a:defRPr sz="4500">
                <a:latin typeface="Corbel"/>
                <a:ea typeface="Corbel"/>
                <a:cs typeface="Corbel"/>
                <a:sym typeface="Corbel"/>
              </a:defRPr>
            </a:lvl1pPr>
          </a:lstStyle>
          <a:p>
            <a:pPr lvl="0">
              <a:defRPr sz="1800"/>
            </a:pPr>
            <a:r>
              <a:rPr sz="4500"/>
              <a:t>标题文本</a:t>
            </a:r>
          </a:p>
        </p:txBody>
      </p:sp>
      <p:sp>
        <p:nvSpPr>
          <p:cNvPr id="48" name="Shape 48"/>
          <p:cNvSpPr/>
          <p:nvPr>
            <p:ph type="body" idx="1"/>
          </p:nvPr>
        </p:nvSpPr>
        <p:spPr>
          <a:xfrm>
            <a:off x="457200" y="1774825"/>
            <a:ext cx="8229600" cy="5083175"/>
          </a:xfrm>
          <a:prstGeom prst="rect">
            <a:avLst/>
          </a:prstGeom>
        </p:spPr>
        <p:txBody>
          <a:bodyPr/>
          <a:lstStyle>
            <a:lvl1pPr marL="298549" indent="-179486" defTabSz="457200">
              <a:lnSpc>
                <a:spcPct val="150000"/>
              </a:lnSpc>
              <a:spcBef>
                <a:spcPts val="0"/>
              </a:spcBef>
              <a:buClr>
                <a:srgbClr val="4F81BD"/>
              </a:buClr>
              <a:buSzPct val="80000"/>
              <a:buFont typeface="Wingdings 2"/>
              <a:buChar char="⬥"/>
              <a:defRPr sz="1800"/>
            </a:lvl1pPr>
            <a:lvl2pPr marL="632732" indent="-175532" defTabSz="457200">
              <a:lnSpc>
                <a:spcPct val="150000"/>
              </a:lnSpc>
              <a:spcBef>
                <a:spcPts val="0"/>
              </a:spcBef>
              <a:buClr>
                <a:srgbClr val="4F81BD"/>
              </a:buClr>
              <a:buSzPct val="90000"/>
              <a:buFont typeface="Wingdings 2"/>
              <a:buChar char="▪"/>
              <a:defRPr sz="1800"/>
            </a:lvl2pPr>
            <a:lvl3pPr marL="938212" indent="-171450" defTabSz="457200">
              <a:lnSpc>
                <a:spcPct val="150000"/>
              </a:lnSpc>
              <a:spcBef>
                <a:spcPts val="0"/>
              </a:spcBef>
              <a:buClr>
                <a:srgbClr val="4F81BD"/>
              </a:buClr>
              <a:buFont typeface="Wingdings 2"/>
              <a:buChar char="▪"/>
              <a:defRPr sz="1800"/>
            </a:lvl3pPr>
            <a:lvl4pPr marL="1197768" indent="-164306" defTabSz="457200">
              <a:lnSpc>
                <a:spcPct val="150000"/>
              </a:lnSpc>
              <a:spcBef>
                <a:spcPts val="0"/>
              </a:spcBef>
              <a:buClr>
                <a:srgbClr val="4F81BD"/>
              </a:buClr>
              <a:buFont typeface="Wingdings 2"/>
              <a:buChar char="▪"/>
              <a:defRPr sz="1800"/>
            </a:lvl4pPr>
            <a:lvl5pPr marL="1425575" indent="-182562" defTabSz="457200">
              <a:lnSpc>
                <a:spcPct val="150000"/>
              </a:lnSpc>
              <a:spcBef>
                <a:spcPts val="0"/>
              </a:spcBef>
              <a:buClr>
                <a:srgbClr val="4F81BD"/>
              </a:buClr>
              <a:buFont typeface="Wingdings 2"/>
              <a:buChar char="⬥"/>
              <a:defRPr sz="1800"/>
            </a:lvl5pPr>
          </a:lstStyle>
          <a:p>
            <a:pPr lvl="0"/>
            <a:r>
              <a:t>正文级别 1</a:t>
            </a:r>
          </a:p>
          <a:p>
            <a:pPr lvl="1"/>
            <a:r>
              <a:t>正文级别 2</a:t>
            </a:r>
          </a:p>
          <a:p>
            <a:pPr lvl="2"/>
            <a:r>
              <a:t>正文级别 3</a:t>
            </a:r>
          </a:p>
          <a:p>
            <a:pPr lvl="3"/>
            <a:r>
              <a:t>正文级别 4</a:t>
            </a:r>
          </a:p>
          <a:p>
            <a:pPr lvl="4"/>
            <a:r>
              <a:t>正文级别 5</a:t>
            </a:r>
          </a:p>
        </p:txBody>
      </p:sp>
      <p:sp>
        <p:nvSpPr>
          <p:cNvPr id="49" name="Shape 49"/>
          <p:cNvSpPr/>
          <p:nvPr>
            <p:ph type="sldNum" sz="quarter" idx="2"/>
          </p:nvPr>
        </p:nvSpPr>
        <p:spPr>
          <a:xfrm>
            <a:off x="8339136" y="1193799"/>
            <a:ext cx="733427" cy="177801"/>
          </a:xfrm>
          <a:prstGeom prst="rect">
            <a:avLst/>
          </a:prstGeom>
        </p:spPr>
        <p:txBody>
          <a:bodyPr lIns="0" tIns="0" rIns="0" bIns="0" anchor="b"/>
          <a:lstStyle>
            <a:lvl1pPr defTabSz="914400">
              <a:defRPr sz="1200">
                <a:solidFill>
                  <a:srgbClr val="3F3F3F"/>
                </a:solidFill>
                <a:latin typeface="Corbel"/>
                <a:ea typeface="Corbel"/>
                <a:cs typeface="Corbel"/>
                <a:sym typeface="Corbel"/>
              </a:defRPr>
            </a:lvl1pPr>
          </a:lstStyle>
          <a:p>
            <a:pPr lvl="0"/>
            <a:fld id="{86CB4B4D-7CA3-9044-876B-883B54F8677D}" type="slidenum"/>
          </a:p>
        </p:txBody>
      </p:sp>
    </p:spTree>
  </p:cSld>
  <p:clrMapOvr>
    <a:masterClrMapping/>
  </p:clrMapOvr>
  <p:transitio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Default">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51" name="Shape 51"/>
          <p:cNvSpPr/>
          <p:nvPr/>
        </p:nvSpPr>
        <p:spPr>
          <a:xfrm>
            <a:off x="6599236" y="0"/>
            <a:ext cx="46040" cy="6858000"/>
          </a:xfrm>
          <a:prstGeom prst="rect">
            <a:avLst/>
          </a:prstGeom>
          <a:solidFill>
            <a:srgbClr val="FFFFFF"/>
          </a:solidFill>
          <a:ln w="12700">
            <a:miter lim="400000"/>
          </a:ln>
          <a:effectLst>
            <a:outerShdw sx="100000" sy="100000" kx="0" ky="0" algn="b" rotWithShape="0" blurRad="12700" dist="10160" dir="10799999">
              <a:srgbClr val="808080">
                <a:alpha val="59997"/>
              </a:srgbClr>
            </a:outerShdw>
          </a:effectLst>
        </p:spPr>
        <p:txBody>
          <a:bodyPr lIns="0" tIns="0" rIns="0" bIns="0" anchor="ctr"/>
          <a:lstStyle/>
          <a:p>
            <a:pPr lvl="0" algn="ctr">
              <a:defRPr sz="1800">
                <a:solidFill>
                  <a:srgbClr val="FFFFFF"/>
                </a:solidFill>
                <a:latin typeface="Corbel"/>
                <a:ea typeface="Corbel"/>
                <a:cs typeface="Corbel"/>
                <a:sym typeface="Corbel"/>
              </a:defRPr>
            </a:pPr>
          </a:p>
        </p:txBody>
      </p:sp>
      <p:sp>
        <p:nvSpPr>
          <p:cNvPr id="52" name="Shape 52"/>
          <p:cNvSpPr/>
          <p:nvPr/>
        </p:nvSpPr>
        <p:spPr>
          <a:xfrm>
            <a:off x="6648450" y="0"/>
            <a:ext cx="2514600" cy="6858000"/>
          </a:xfrm>
          <a:prstGeom prst="rect">
            <a:avLst/>
          </a:prstGeom>
          <a:solidFill/>
          <a:ln w="12700">
            <a:miter lim="400000"/>
          </a:ln>
        </p:spPr>
        <p:txBody>
          <a:bodyPr lIns="0" tIns="0" rIns="0" bIns="0" anchor="ctr"/>
          <a:lstStyle/>
          <a:p>
            <a:pPr lvl="0" algn="ctr">
              <a:defRPr sz="1800">
                <a:solidFill>
                  <a:srgbClr val="FFFFFF"/>
                </a:solidFill>
                <a:latin typeface="Corbel"/>
                <a:ea typeface="Corbel"/>
                <a:cs typeface="Corbel"/>
                <a:sym typeface="Corbel"/>
              </a:defRPr>
            </a:pPr>
          </a:p>
        </p:txBody>
      </p:sp>
      <p:sp>
        <p:nvSpPr>
          <p:cNvPr id="53" name="Shape 53"/>
          <p:cNvSpPr/>
          <p:nvPr>
            <p:ph type="title"/>
          </p:nvPr>
        </p:nvSpPr>
        <p:spPr>
          <a:xfrm>
            <a:off x="457200" y="0"/>
            <a:ext cx="8229600" cy="1555750"/>
          </a:xfrm>
          <a:prstGeom prst="rect">
            <a:avLst/>
          </a:prstGeom>
        </p:spPr>
        <p:txBody>
          <a:bodyPr/>
          <a:lstStyle>
            <a:lvl1pPr algn="l">
              <a:defRPr sz="4500">
                <a:latin typeface="Corbel"/>
                <a:ea typeface="Corbel"/>
                <a:cs typeface="Corbel"/>
                <a:sym typeface="Corbel"/>
              </a:defRPr>
            </a:lvl1pPr>
          </a:lstStyle>
          <a:p>
            <a:pPr lvl="0">
              <a:defRPr sz="1800"/>
            </a:pPr>
            <a:r>
              <a:rPr sz="4500"/>
              <a:t>标题文本</a:t>
            </a:r>
          </a:p>
        </p:txBody>
      </p:sp>
      <p:sp>
        <p:nvSpPr>
          <p:cNvPr id="54" name="Shape 54"/>
          <p:cNvSpPr/>
          <p:nvPr>
            <p:ph type="body" idx="1"/>
          </p:nvPr>
        </p:nvSpPr>
        <p:spPr>
          <a:xfrm>
            <a:off x="457200" y="1774825"/>
            <a:ext cx="8229600" cy="5083175"/>
          </a:xfrm>
          <a:prstGeom prst="rect">
            <a:avLst/>
          </a:prstGeom>
        </p:spPr>
        <p:txBody>
          <a:bodyPr/>
          <a:lstStyle>
            <a:lvl1pPr marL="298549" indent="-179486" defTabSz="457200">
              <a:lnSpc>
                <a:spcPct val="150000"/>
              </a:lnSpc>
              <a:spcBef>
                <a:spcPts val="0"/>
              </a:spcBef>
              <a:buClr>
                <a:srgbClr val="4F81BD"/>
              </a:buClr>
              <a:buSzPct val="80000"/>
              <a:buFont typeface="Wingdings 2"/>
              <a:buChar char="⬥"/>
              <a:defRPr sz="1800"/>
            </a:lvl1pPr>
            <a:lvl2pPr marL="632732" indent="-175532" defTabSz="457200">
              <a:lnSpc>
                <a:spcPct val="150000"/>
              </a:lnSpc>
              <a:spcBef>
                <a:spcPts val="0"/>
              </a:spcBef>
              <a:buClr>
                <a:srgbClr val="4F81BD"/>
              </a:buClr>
              <a:buSzPct val="90000"/>
              <a:buFont typeface="Wingdings 2"/>
              <a:buChar char="▪"/>
              <a:defRPr sz="1800"/>
            </a:lvl2pPr>
            <a:lvl3pPr marL="938212" indent="-171450" defTabSz="457200">
              <a:lnSpc>
                <a:spcPct val="150000"/>
              </a:lnSpc>
              <a:spcBef>
                <a:spcPts val="0"/>
              </a:spcBef>
              <a:buClr>
                <a:srgbClr val="4F81BD"/>
              </a:buClr>
              <a:buFont typeface="Wingdings 2"/>
              <a:buChar char="▪"/>
              <a:defRPr sz="1800"/>
            </a:lvl3pPr>
            <a:lvl4pPr marL="1197768" indent="-164306" defTabSz="457200">
              <a:lnSpc>
                <a:spcPct val="150000"/>
              </a:lnSpc>
              <a:spcBef>
                <a:spcPts val="0"/>
              </a:spcBef>
              <a:buClr>
                <a:srgbClr val="4F81BD"/>
              </a:buClr>
              <a:buFont typeface="Wingdings 2"/>
              <a:buChar char="▪"/>
              <a:defRPr sz="1800"/>
            </a:lvl4pPr>
            <a:lvl5pPr marL="1425575" indent="-182562" defTabSz="457200">
              <a:lnSpc>
                <a:spcPct val="150000"/>
              </a:lnSpc>
              <a:spcBef>
                <a:spcPts val="0"/>
              </a:spcBef>
              <a:buClr>
                <a:srgbClr val="4F81BD"/>
              </a:buClr>
              <a:buFont typeface="Wingdings 2"/>
              <a:buChar char="⬥"/>
              <a:defRPr sz="1800"/>
            </a:lvl5pPr>
          </a:lstStyle>
          <a:p>
            <a:pPr lvl="0"/>
            <a:r>
              <a:t>正文级别 1</a:t>
            </a:r>
          </a:p>
          <a:p>
            <a:pPr lvl="1"/>
            <a:r>
              <a:t>正文级别 2</a:t>
            </a:r>
          </a:p>
          <a:p>
            <a:pPr lvl="2"/>
            <a:r>
              <a:t>正文级别 3</a:t>
            </a:r>
          </a:p>
          <a:p>
            <a:pPr lvl="3"/>
            <a:r>
              <a:t>正文级别 4</a:t>
            </a:r>
          </a:p>
          <a:p>
            <a:pPr lvl="4"/>
            <a:r>
              <a:t>正文级别 5</a:t>
            </a:r>
          </a:p>
        </p:txBody>
      </p:sp>
      <p:sp>
        <p:nvSpPr>
          <p:cNvPr id="55" name="Shape 55"/>
          <p:cNvSpPr/>
          <p:nvPr>
            <p:ph type="sldNum" sz="quarter" idx="2"/>
          </p:nvPr>
        </p:nvSpPr>
        <p:spPr>
          <a:xfrm>
            <a:off x="8204200" y="6573836"/>
            <a:ext cx="733425" cy="177801"/>
          </a:xfrm>
          <a:prstGeom prst="rect">
            <a:avLst/>
          </a:prstGeom>
        </p:spPr>
        <p:txBody>
          <a:bodyPr lIns="0" tIns="0" rIns="0" bIns="0" anchor="b"/>
          <a:lstStyle>
            <a:lvl1pPr defTabSz="914400">
              <a:defRPr sz="1200">
                <a:solidFill>
                  <a:srgbClr val="3F3F3F"/>
                </a:solidFill>
                <a:latin typeface="Corbel"/>
                <a:ea typeface="Corbel"/>
                <a:cs typeface="Corbel"/>
                <a:sym typeface="Corbel"/>
              </a:defRPr>
            </a:lvl1pPr>
          </a:lstStyle>
          <a:p>
            <a:pPr lvl="0"/>
            <a:fld id="{86CB4B4D-7CA3-9044-876B-883B54F8677D}" type="slidenum"/>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title"/>
          </p:nvPr>
        </p:nvSpPr>
        <p:spPr>
          <a:xfrm>
            <a:off x="468312" y="63500"/>
            <a:ext cx="8229601" cy="1536700"/>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lstStyle/>
          <a:p>
            <a:pPr lvl="0">
              <a:defRPr sz="1800"/>
            </a:pPr>
            <a:r>
              <a:rPr sz="4400"/>
              <a:t>标题文本</a:t>
            </a:r>
          </a:p>
        </p:txBody>
      </p:sp>
      <p:sp>
        <p:nvSpPr>
          <p:cNvPr id="3" name="Shape 3"/>
          <p:cNvSpPr/>
          <p:nvPr>
            <p:ph type="body" idx="1"/>
          </p:nvPr>
        </p:nvSpPr>
        <p:spPr>
          <a:xfrm>
            <a:off x="457200" y="1600200"/>
            <a:ext cx="8229600" cy="5257800"/>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lstStyle/>
          <a:p>
            <a:pPr lvl="0">
              <a:defRPr sz="1800"/>
            </a:pPr>
            <a:r>
              <a:rPr sz="3000"/>
              <a:t>正文级别 1</a:t>
            </a:r>
            <a:endParaRPr sz="3000"/>
          </a:p>
          <a:p>
            <a:pPr lvl="1">
              <a:defRPr sz="1800"/>
            </a:pPr>
            <a:r>
              <a:rPr sz="3000"/>
              <a:t>正文级别 2</a:t>
            </a:r>
            <a:endParaRPr sz="3000"/>
          </a:p>
          <a:p>
            <a:pPr lvl="2">
              <a:defRPr sz="1800"/>
            </a:pPr>
            <a:r>
              <a:rPr sz="3000"/>
              <a:t>正文级别 3</a:t>
            </a:r>
            <a:endParaRPr sz="3000"/>
          </a:p>
          <a:p>
            <a:pPr lvl="3">
              <a:defRPr sz="1800"/>
            </a:pPr>
            <a:r>
              <a:rPr sz="3000"/>
              <a:t>正文级别 4</a:t>
            </a:r>
            <a:endParaRPr sz="3000"/>
          </a:p>
          <a:p>
            <a:pPr lvl="4">
              <a:defRPr sz="1800"/>
            </a:pPr>
            <a:r>
              <a:rPr sz="3000"/>
              <a:t>正文级别 5</a:t>
            </a:r>
          </a:p>
        </p:txBody>
      </p:sp>
      <p:sp>
        <p:nvSpPr>
          <p:cNvPr id="4" name="Shape 4"/>
          <p:cNvSpPr/>
          <p:nvPr>
            <p:ph type="sldNum" sz="quarter" idx="2"/>
          </p:nvPr>
        </p:nvSpPr>
        <p:spPr>
          <a:xfrm>
            <a:off x="6553200" y="6245225"/>
            <a:ext cx="2133600" cy="288822"/>
          </a:xfrm>
          <a:prstGeom prst="rect">
            <a:avLst/>
          </a:prstGeom>
          <a:ln w="12700">
            <a:miter lim="400000"/>
          </a:ln>
        </p:spPr>
        <p:txBody>
          <a:bodyPr lIns="45718" tIns="45718" rIns="45718" bIns="45718">
            <a:spAutoFit/>
          </a:bodyPr>
          <a:lstStyle>
            <a:lvl1pPr algn="r" defTabSz="457200">
              <a:defRPr sz="1400">
                <a:latin typeface="Arial"/>
                <a:ea typeface="Arial"/>
                <a:cs typeface="Arial"/>
                <a:sym typeface="Arial"/>
              </a:defRPr>
            </a:lvl1pPr>
          </a:lstStyle>
          <a:p>
            <a:pPr lvl="0"/>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ransition spd="med" advClick="1"/>
  <p:txStyles>
    <p:titleStyle>
      <a:lvl1pPr algn="ctr">
        <a:defRPr sz="4400">
          <a:latin typeface="Arial"/>
          <a:ea typeface="Arial"/>
          <a:cs typeface="Arial"/>
          <a:sym typeface="Arial"/>
        </a:defRPr>
      </a:lvl1pPr>
      <a:lvl2pPr algn="ctr">
        <a:defRPr sz="4400">
          <a:latin typeface="Arial"/>
          <a:ea typeface="Arial"/>
          <a:cs typeface="Arial"/>
          <a:sym typeface="Arial"/>
        </a:defRPr>
      </a:lvl2pPr>
      <a:lvl3pPr algn="ctr">
        <a:defRPr sz="4400">
          <a:latin typeface="Arial"/>
          <a:ea typeface="Arial"/>
          <a:cs typeface="Arial"/>
          <a:sym typeface="Arial"/>
        </a:defRPr>
      </a:lvl3pPr>
      <a:lvl4pPr algn="ctr">
        <a:defRPr sz="4400">
          <a:latin typeface="Arial"/>
          <a:ea typeface="Arial"/>
          <a:cs typeface="Arial"/>
          <a:sym typeface="Arial"/>
        </a:defRPr>
      </a:lvl4pPr>
      <a:lvl5pPr algn="ctr">
        <a:defRPr sz="4400">
          <a:latin typeface="Arial"/>
          <a:ea typeface="Arial"/>
          <a:cs typeface="Arial"/>
          <a:sym typeface="Arial"/>
        </a:defRPr>
      </a:lvl5pPr>
      <a:lvl6pPr algn="ctr">
        <a:defRPr sz="4400">
          <a:latin typeface="Arial"/>
          <a:ea typeface="Arial"/>
          <a:cs typeface="Arial"/>
          <a:sym typeface="Arial"/>
        </a:defRPr>
      </a:lvl6pPr>
      <a:lvl7pPr algn="ctr">
        <a:defRPr sz="4400">
          <a:latin typeface="Arial"/>
          <a:ea typeface="Arial"/>
          <a:cs typeface="Arial"/>
          <a:sym typeface="Arial"/>
        </a:defRPr>
      </a:lvl7pPr>
      <a:lvl8pPr algn="ctr">
        <a:defRPr sz="4400">
          <a:latin typeface="Arial"/>
          <a:ea typeface="Arial"/>
          <a:cs typeface="Arial"/>
          <a:sym typeface="Arial"/>
        </a:defRPr>
      </a:lvl8pPr>
      <a:lvl9pPr algn="ctr">
        <a:defRPr sz="4400">
          <a:latin typeface="Arial"/>
          <a:ea typeface="Arial"/>
          <a:cs typeface="Arial"/>
          <a:sym typeface="Arial"/>
        </a:defRPr>
      </a:lvl9pPr>
    </p:titleStyle>
    <p:bodyStyle>
      <a:lvl1pPr marL="342900" indent="-342900">
        <a:lnSpc>
          <a:spcPct val="90000"/>
        </a:lnSpc>
        <a:spcBef>
          <a:spcPts val="500"/>
        </a:spcBef>
        <a:buClr>
          <a:srgbClr val="336666"/>
        </a:buClr>
        <a:buSzPct val="70000"/>
        <a:buFont typeface="Wingdings"/>
        <a:buChar char="•"/>
        <a:defRPr sz="3000">
          <a:latin typeface="Arial"/>
          <a:ea typeface="Arial"/>
          <a:cs typeface="Arial"/>
          <a:sym typeface="Arial"/>
        </a:defRPr>
      </a:lvl1pPr>
      <a:lvl2pPr marL="763360" indent="-306160">
        <a:lnSpc>
          <a:spcPct val="90000"/>
        </a:lnSpc>
        <a:spcBef>
          <a:spcPts val="500"/>
        </a:spcBef>
        <a:buClr>
          <a:srgbClr val="336666"/>
        </a:buClr>
        <a:buSzPct val="75000"/>
        <a:buFont typeface="Wingdings"/>
        <a:buChar char="●"/>
        <a:defRPr sz="3000">
          <a:latin typeface="Arial"/>
          <a:ea typeface="Arial"/>
          <a:cs typeface="Arial"/>
          <a:sym typeface="Arial"/>
        </a:defRPr>
      </a:lvl2pPr>
      <a:lvl3pPr marL="1200150" indent="-285750">
        <a:lnSpc>
          <a:spcPct val="90000"/>
        </a:lnSpc>
        <a:spcBef>
          <a:spcPts val="500"/>
        </a:spcBef>
        <a:buClr>
          <a:srgbClr val="336666"/>
        </a:buClr>
        <a:buSzPct val="100000"/>
        <a:buFont typeface="Wingdings"/>
        <a:buChar char="•"/>
        <a:defRPr sz="3000">
          <a:latin typeface="Arial"/>
          <a:ea typeface="Arial"/>
          <a:cs typeface="Arial"/>
          <a:sym typeface="Arial"/>
        </a:defRPr>
      </a:lvl3pPr>
      <a:lvl4pPr marL="1714500" indent="-342900">
        <a:lnSpc>
          <a:spcPct val="90000"/>
        </a:lnSpc>
        <a:spcBef>
          <a:spcPts val="500"/>
        </a:spcBef>
        <a:buClr>
          <a:srgbClr val="336666"/>
        </a:buClr>
        <a:buSzPct val="100000"/>
        <a:buFont typeface="Wingdings"/>
        <a:buChar char="•"/>
        <a:defRPr sz="3000">
          <a:latin typeface="Arial"/>
          <a:ea typeface="Arial"/>
          <a:cs typeface="Arial"/>
          <a:sym typeface="Arial"/>
        </a:defRPr>
      </a:lvl4pPr>
      <a:lvl5pPr marL="2209800" indent="-381000">
        <a:lnSpc>
          <a:spcPct val="90000"/>
        </a:lnSpc>
        <a:spcBef>
          <a:spcPts val="500"/>
        </a:spcBef>
        <a:buClr>
          <a:srgbClr val="336666"/>
        </a:buClr>
        <a:buSzPct val="100000"/>
        <a:buFont typeface="Wingdings"/>
        <a:buChar char="•"/>
        <a:defRPr sz="3000">
          <a:latin typeface="Arial"/>
          <a:ea typeface="Arial"/>
          <a:cs typeface="Arial"/>
          <a:sym typeface="Arial"/>
        </a:defRPr>
      </a:lvl5pPr>
      <a:lvl6pPr marL="2667000" indent="-381000">
        <a:lnSpc>
          <a:spcPct val="90000"/>
        </a:lnSpc>
        <a:spcBef>
          <a:spcPts val="500"/>
        </a:spcBef>
        <a:buClr>
          <a:srgbClr val="336666"/>
        </a:buClr>
        <a:buSzPct val="100000"/>
        <a:buFont typeface="Wingdings"/>
        <a:buChar char="•"/>
        <a:defRPr sz="3000">
          <a:latin typeface="Arial"/>
          <a:ea typeface="Arial"/>
          <a:cs typeface="Arial"/>
          <a:sym typeface="Arial"/>
        </a:defRPr>
      </a:lvl6pPr>
      <a:lvl7pPr marL="3124200" indent="-381000">
        <a:lnSpc>
          <a:spcPct val="90000"/>
        </a:lnSpc>
        <a:spcBef>
          <a:spcPts val="500"/>
        </a:spcBef>
        <a:buClr>
          <a:srgbClr val="336666"/>
        </a:buClr>
        <a:buSzPct val="100000"/>
        <a:buFont typeface="Wingdings"/>
        <a:buChar char="•"/>
        <a:defRPr sz="3000">
          <a:latin typeface="Arial"/>
          <a:ea typeface="Arial"/>
          <a:cs typeface="Arial"/>
          <a:sym typeface="Arial"/>
        </a:defRPr>
      </a:lvl7pPr>
      <a:lvl8pPr marL="3581400" indent="-381000">
        <a:lnSpc>
          <a:spcPct val="90000"/>
        </a:lnSpc>
        <a:spcBef>
          <a:spcPts val="500"/>
        </a:spcBef>
        <a:buClr>
          <a:srgbClr val="336666"/>
        </a:buClr>
        <a:buSzPct val="100000"/>
        <a:buFont typeface="Wingdings"/>
        <a:buChar char="•"/>
        <a:defRPr sz="3000">
          <a:latin typeface="Arial"/>
          <a:ea typeface="Arial"/>
          <a:cs typeface="Arial"/>
          <a:sym typeface="Arial"/>
        </a:defRPr>
      </a:lvl8pPr>
      <a:lvl9pPr marL="4038600" indent="-381000">
        <a:lnSpc>
          <a:spcPct val="90000"/>
        </a:lnSpc>
        <a:spcBef>
          <a:spcPts val="500"/>
        </a:spcBef>
        <a:buClr>
          <a:srgbClr val="336666"/>
        </a:buClr>
        <a:buSzPct val="100000"/>
        <a:buFont typeface="Wingdings"/>
        <a:buChar char="•"/>
        <a:defRPr sz="3000">
          <a:latin typeface="Arial"/>
          <a:ea typeface="Arial"/>
          <a:cs typeface="Arial"/>
          <a:sym typeface="Arial"/>
        </a:defRPr>
      </a:lvl9pPr>
    </p:bodyStyle>
    <p:otherStyle>
      <a:lvl1pPr algn="r" defTabSz="457200">
        <a:defRPr sz="1400">
          <a:solidFill>
            <a:schemeClr val="tx1"/>
          </a:solidFill>
          <a:latin typeface="+mn-lt"/>
          <a:ea typeface="+mn-ea"/>
          <a:cs typeface="+mn-cs"/>
          <a:sym typeface="Arial"/>
        </a:defRPr>
      </a:lvl1pPr>
      <a:lvl2pPr algn="r" defTabSz="457200">
        <a:defRPr sz="1400">
          <a:solidFill>
            <a:schemeClr val="tx1"/>
          </a:solidFill>
          <a:latin typeface="+mn-lt"/>
          <a:ea typeface="+mn-ea"/>
          <a:cs typeface="+mn-cs"/>
          <a:sym typeface="Arial"/>
        </a:defRPr>
      </a:lvl2pPr>
      <a:lvl3pPr algn="r" defTabSz="457200">
        <a:defRPr sz="1400">
          <a:solidFill>
            <a:schemeClr val="tx1"/>
          </a:solidFill>
          <a:latin typeface="+mn-lt"/>
          <a:ea typeface="+mn-ea"/>
          <a:cs typeface="+mn-cs"/>
          <a:sym typeface="Arial"/>
        </a:defRPr>
      </a:lvl3pPr>
      <a:lvl4pPr algn="r" defTabSz="457200">
        <a:defRPr sz="1400">
          <a:solidFill>
            <a:schemeClr val="tx1"/>
          </a:solidFill>
          <a:latin typeface="+mn-lt"/>
          <a:ea typeface="+mn-ea"/>
          <a:cs typeface="+mn-cs"/>
          <a:sym typeface="Arial"/>
        </a:defRPr>
      </a:lvl4pPr>
      <a:lvl5pPr algn="r" defTabSz="457200">
        <a:defRPr sz="1400">
          <a:solidFill>
            <a:schemeClr val="tx1"/>
          </a:solidFill>
          <a:latin typeface="+mn-lt"/>
          <a:ea typeface="+mn-ea"/>
          <a:cs typeface="+mn-cs"/>
          <a:sym typeface="Arial"/>
        </a:defRPr>
      </a:lvl5pPr>
      <a:lvl6pPr algn="r" defTabSz="457200">
        <a:defRPr sz="1400">
          <a:solidFill>
            <a:schemeClr val="tx1"/>
          </a:solidFill>
          <a:latin typeface="+mn-lt"/>
          <a:ea typeface="+mn-ea"/>
          <a:cs typeface="+mn-cs"/>
          <a:sym typeface="Arial"/>
        </a:defRPr>
      </a:lvl6pPr>
      <a:lvl7pPr algn="r" defTabSz="457200">
        <a:defRPr sz="1400">
          <a:solidFill>
            <a:schemeClr val="tx1"/>
          </a:solidFill>
          <a:latin typeface="+mn-lt"/>
          <a:ea typeface="+mn-ea"/>
          <a:cs typeface="+mn-cs"/>
          <a:sym typeface="Arial"/>
        </a:defRPr>
      </a:lvl7pPr>
      <a:lvl8pPr algn="r" defTabSz="457200">
        <a:defRPr sz="1400">
          <a:solidFill>
            <a:schemeClr val="tx1"/>
          </a:solidFill>
          <a:latin typeface="+mn-lt"/>
          <a:ea typeface="+mn-ea"/>
          <a:cs typeface="+mn-cs"/>
          <a:sym typeface="Arial"/>
        </a:defRPr>
      </a:lvl8pPr>
      <a:lvl9pPr algn="r" defTabSz="457200">
        <a:defRPr sz="1400">
          <a:solidFill>
            <a:schemeClr val="tx1"/>
          </a:solidFill>
          <a:latin typeface="+mn-lt"/>
          <a:ea typeface="+mn-ea"/>
          <a:cs typeface="+mn-cs"/>
          <a:sym typeface="Arial"/>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4.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chart" Target="../charts/chart1.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5.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6.pn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7.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8.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4.pn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png"/></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r-biopharm.com/" TargetMode="External"/><Relationship Id="rId3" Type="http://schemas.openxmlformats.org/officeDocument/2006/relationships/hyperlink" Target="http://www.denka-seiken.co.jp/" TargetMode="External"/><Relationship Id="rId4" Type="http://schemas.openxmlformats.org/officeDocument/2006/relationships/hyperlink" Target="http://www.sekisuivirotech.com/" TargetMode="External"/><Relationship Id="rId5" Type="http://schemas.openxmlformats.org/officeDocument/2006/relationships/image" Target="../media/image16.png"/></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7.png"/></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8.png"/></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jpeg"/><Relationship Id="rId3" Type="http://schemas.openxmlformats.org/officeDocument/2006/relationships/image" Target="../media/image10.jpeg"/><Relationship Id="rId4" Type="http://schemas.openxmlformats.org/officeDocument/2006/relationships/image" Target="../media/image19.png"/><Relationship Id="rId5" Type="http://schemas.openxmlformats.org/officeDocument/2006/relationships/image" Target="../media/image11.jpe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0.png"/></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1.png"/><Relationship Id="rId3" Type="http://schemas.openxmlformats.org/officeDocument/2006/relationships/image" Target="../media/image22.png"/><Relationship Id="rId4" Type="http://schemas.openxmlformats.org/officeDocument/2006/relationships/image" Target="../media/image23.png"/></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4.png"/><Relationship Id="rId3" Type="http://schemas.openxmlformats.org/officeDocument/2006/relationships/image" Target="../media/image25.png"/><Relationship Id="rId4" Type="http://schemas.openxmlformats.org/officeDocument/2006/relationships/image" Target="../media/image26.png"/><Relationship Id="rId5" Type="http://schemas.openxmlformats.org/officeDocument/2006/relationships/image" Target="../media/image27.png"/><Relationship Id="rId6" Type="http://schemas.openxmlformats.org/officeDocument/2006/relationships/image" Target="../media/image28.png"/><Relationship Id="rId7" Type="http://schemas.openxmlformats.org/officeDocument/2006/relationships/image" Target="../media/image29.png"/><Relationship Id="rId8" Type="http://schemas.openxmlformats.org/officeDocument/2006/relationships/image" Target="../media/image30.png"/><Relationship Id="rId9" Type="http://schemas.openxmlformats.org/officeDocument/2006/relationships/image" Target="../media/image31.png"/><Relationship Id="rId10" Type="http://schemas.openxmlformats.org/officeDocument/2006/relationships/image" Target="../media/image32.png"/><Relationship Id="rId11" Type="http://schemas.openxmlformats.org/officeDocument/2006/relationships/image" Target="../media/image33.png"/><Relationship Id="rId12" Type="http://schemas.openxmlformats.org/officeDocument/2006/relationships/image" Target="../media/image34.png"/><Relationship Id="rId13" Type="http://schemas.openxmlformats.org/officeDocument/2006/relationships/image" Target="../media/image35.png"/><Relationship Id="rId14" Type="http://schemas.openxmlformats.org/officeDocument/2006/relationships/image" Target="../media/image36.png"/></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 Id="rId3" Type="http://schemas.openxmlformats.org/officeDocument/2006/relationships/image" Target="../media/image38.png"/></Relationships>

</file>

<file path=ppt/slides/_rels/slide3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jpeg"/><Relationship Id="rId3" Type="http://schemas.openxmlformats.org/officeDocument/2006/relationships/image" Target="../media/image13.jpeg"/><Relationship Id="rId4" Type="http://schemas.openxmlformats.org/officeDocument/2006/relationships/image" Target="../media/image14.jpeg"/><Relationship Id="rId5" Type="http://schemas.openxmlformats.org/officeDocument/2006/relationships/image" Target="../media/image15.jpeg"/><Relationship Id="rId6" Type="http://schemas.openxmlformats.org/officeDocument/2006/relationships/image" Target="../media/image16.jpeg"/></Relationships>

</file>

<file path=ppt/slides/_rels/slide3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9.png"/><Relationship Id="rId3" Type="http://schemas.openxmlformats.org/officeDocument/2006/relationships/image" Target="../media/image40.png"/><Relationship Id="rId4" Type="http://schemas.openxmlformats.org/officeDocument/2006/relationships/image" Target="../media/image41.png"/><Relationship Id="rId5" Type="http://schemas.openxmlformats.org/officeDocument/2006/relationships/image" Target="../media/image42.png"/><Relationship Id="rId6" Type="http://schemas.openxmlformats.org/officeDocument/2006/relationships/image" Target="../media/image43.png"/></Relationships>

</file>

<file path=ppt/slides/_rels/slide3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filmarray.com/the-evidence" TargetMode="Externa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7.jpeg"/><Relationship Id="rId7" Type="http://schemas.openxmlformats.org/officeDocument/2006/relationships/image" Target="../media/image8.jpe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5" name="Shape 65"/>
          <p:cNvSpPr/>
          <p:nvPr/>
        </p:nvSpPr>
        <p:spPr>
          <a:xfrm>
            <a:off x="395287" y="620711"/>
            <a:ext cx="8137526" cy="25298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lgn="ctr">
              <a:defRPr b="1" sz="4000">
                <a:latin typeface="Tahoma"/>
                <a:ea typeface="Tahoma"/>
                <a:cs typeface="Tahoma"/>
                <a:sym typeface="Tahoma"/>
              </a:defRPr>
            </a:lvl1pPr>
          </a:lstStyle>
          <a:p>
            <a:pPr lvl="0">
              <a:defRPr b="0" sz="1800"/>
            </a:pPr>
            <a:r>
              <a:rPr b="1" sz="4000"/>
              <a:t>Identification of Viral Pathogens Causing Gastroenteritis </a:t>
            </a:r>
            <a:endParaRPr b="1" sz="4000">
              <a:latin typeface="Corbel"/>
              <a:ea typeface="Corbel"/>
              <a:cs typeface="Corbel"/>
              <a:sym typeface="Corbel"/>
            </a:endParaRPr>
          </a:p>
        </p:txBody>
      </p:sp>
      <p:sp>
        <p:nvSpPr>
          <p:cNvPr id="66" name="Shape 66"/>
          <p:cNvSpPr/>
          <p:nvPr>
            <p:ph type="body" idx="4294967295"/>
          </p:nvPr>
        </p:nvSpPr>
        <p:spPr>
          <a:xfrm>
            <a:off x="323849" y="4221162"/>
            <a:ext cx="8424865" cy="2160589"/>
          </a:xfrm>
          <a:prstGeom prst="rect">
            <a:avLst/>
          </a:prstGeom>
        </p:spPr>
        <p:txBody>
          <a:bodyPr lIns="0" tIns="0" rIns="0" bIns="0" anchor="b">
            <a:normAutofit fontScale="100000" lnSpcReduction="0"/>
          </a:bodyPr>
          <a:lstStyle/>
          <a:p>
            <a:pPr lvl="0" marL="0" indent="0" algn="ctr" defTabSz="905255">
              <a:lnSpc>
                <a:spcPct val="80000"/>
              </a:lnSpc>
              <a:spcBef>
                <a:spcPts val="0"/>
              </a:spcBef>
              <a:buSzTx/>
              <a:buNone/>
              <a:defRPr sz="1800"/>
            </a:pPr>
            <a:r>
              <a:rPr sz="2300">
                <a:latin typeface="Corbel"/>
                <a:ea typeface="Corbel"/>
                <a:cs typeface="Corbel"/>
                <a:sym typeface="Corbel"/>
              </a:rPr>
              <a:t>Xiaoli (Lilly) Pang, PhD. </a:t>
            </a:r>
            <a:br>
              <a:rPr sz="2300">
                <a:latin typeface="Corbel"/>
                <a:ea typeface="Corbel"/>
                <a:cs typeface="Corbel"/>
                <a:sym typeface="Corbel"/>
              </a:rPr>
            </a:br>
            <a:endParaRPr sz="2300">
              <a:latin typeface="Corbel"/>
              <a:ea typeface="Corbel"/>
              <a:cs typeface="Corbel"/>
              <a:sym typeface="Corbel"/>
            </a:endParaRPr>
          </a:p>
          <a:p>
            <a:pPr lvl="0" marL="0" indent="0" algn="ctr" defTabSz="905255">
              <a:lnSpc>
                <a:spcPct val="80000"/>
              </a:lnSpc>
              <a:spcBef>
                <a:spcPts val="0"/>
              </a:spcBef>
              <a:buSzTx/>
              <a:buNone/>
              <a:defRPr sz="1800"/>
            </a:pPr>
            <a:r>
              <a:rPr sz="2300">
                <a:latin typeface="Corbel"/>
                <a:ea typeface="Corbel"/>
                <a:cs typeface="Corbel"/>
                <a:sym typeface="Corbel"/>
              </a:rPr>
              <a:t>Molecular Virologist, Provincial Laboratory for Public Health</a:t>
            </a:r>
            <a:endParaRPr sz="2300">
              <a:latin typeface="Corbel"/>
              <a:ea typeface="Corbel"/>
              <a:cs typeface="Corbel"/>
              <a:sym typeface="Corbel"/>
            </a:endParaRPr>
          </a:p>
          <a:p>
            <a:pPr lvl="0" marL="0" indent="0" algn="ctr" defTabSz="905255">
              <a:lnSpc>
                <a:spcPct val="80000"/>
              </a:lnSpc>
              <a:spcBef>
                <a:spcPts val="0"/>
              </a:spcBef>
              <a:buSzTx/>
              <a:buNone/>
              <a:defRPr sz="1800"/>
            </a:pPr>
            <a:endParaRPr sz="2300">
              <a:latin typeface="Corbel"/>
              <a:ea typeface="Corbel"/>
              <a:cs typeface="Corbel"/>
              <a:sym typeface="Corbel"/>
            </a:endParaRPr>
          </a:p>
          <a:p>
            <a:pPr lvl="0" marL="0" indent="0" algn="ctr" defTabSz="905255">
              <a:lnSpc>
                <a:spcPct val="80000"/>
              </a:lnSpc>
              <a:spcBef>
                <a:spcPts val="0"/>
              </a:spcBef>
              <a:buSzTx/>
              <a:buNone/>
              <a:defRPr sz="1800"/>
            </a:pPr>
            <a:r>
              <a:rPr sz="2300">
                <a:latin typeface="Corbel"/>
                <a:ea typeface="Corbel"/>
                <a:cs typeface="Corbel"/>
                <a:sym typeface="Corbel"/>
              </a:rPr>
              <a:t>Professor,  Department of Lab Medicine and Pathology</a:t>
            </a:r>
            <a:endParaRPr sz="2300">
              <a:latin typeface="Corbel"/>
              <a:ea typeface="Corbel"/>
              <a:cs typeface="Corbel"/>
              <a:sym typeface="Corbel"/>
            </a:endParaRPr>
          </a:p>
          <a:p>
            <a:pPr lvl="0" marL="0" indent="0" algn="ctr" defTabSz="905255">
              <a:lnSpc>
                <a:spcPct val="80000"/>
              </a:lnSpc>
              <a:spcBef>
                <a:spcPts val="0"/>
              </a:spcBef>
              <a:buSzTx/>
              <a:buNone/>
              <a:defRPr sz="1800"/>
            </a:pPr>
            <a:r>
              <a:rPr sz="2300">
                <a:latin typeface="Corbel"/>
                <a:ea typeface="Corbel"/>
                <a:cs typeface="Corbel"/>
                <a:sym typeface="Corbel"/>
              </a:rPr>
              <a:t>University of Alberta</a:t>
            </a:r>
          </a:p>
        </p:txBody>
      </p:sp>
      <p:pic>
        <p:nvPicPr>
          <p:cNvPr id="67" name="image2.png"/>
          <p:cNvPicPr/>
          <p:nvPr/>
        </p:nvPicPr>
        <p:blipFill>
          <a:blip r:embed="rId2">
            <a:extLst/>
          </a:blip>
          <a:stretch>
            <a:fillRect/>
          </a:stretch>
        </p:blipFill>
        <p:spPr>
          <a:xfrm>
            <a:off x="-55564" y="3644900"/>
            <a:ext cx="9255127" cy="323850"/>
          </a:xfrm>
          <a:prstGeom prst="rect">
            <a:avLst/>
          </a:prstGeom>
          <a:ln w="12700">
            <a:miter lim="400000"/>
          </a:ln>
        </p:spPr>
      </p:pic>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2" name="Shape 112"/>
          <p:cNvSpPr/>
          <p:nvPr/>
        </p:nvSpPr>
        <p:spPr>
          <a:xfrm>
            <a:off x="755650" y="206693"/>
            <a:ext cx="8569325" cy="1069339"/>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lgn="ctr">
              <a:defRPr sz="1800"/>
            </a:pPr>
            <a:r>
              <a:rPr b="1" sz="3600">
                <a:solidFill>
                  <a:srgbClr val="FFC800"/>
                </a:solidFill>
                <a:latin typeface="Tahoma"/>
                <a:ea typeface="Tahoma"/>
                <a:cs typeface="Tahoma"/>
                <a:sym typeface="Tahoma"/>
              </a:rPr>
              <a:t>Viral GE in Alberta</a:t>
            </a:r>
            <a:endParaRPr b="1" sz="3600">
              <a:solidFill>
                <a:srgbClr val="FFC800"/>
              </a:solidFill>
              <a:latin typeface="Tahoma"/>
              <a:ea typeface="Tahoma"/>
              <a:cs typeface="Tahoma"/>
              <a:sym typeface="Tahoma"/>
            </a:endParaRPr>
          </a:p>
          <a:p>
            <a:pPr lvl="0" algn="ctr">
              <a:defRPr sz="1800"/>
            </a:pPr>
            <a:r>
              <a:rPr b="1" sz="2800">
                <a:solidFill>
                  <a:srgbClr val="FFC800"/>
                </a:solidFill>
                <a:latin typeface="Tahoma"/>
                <a:ea typeface="Tahoma"/>
                <a:cs typeface="Tahoma"/>
                <a:sym typeface="Tahoma"/>
              </a:rPr>
              <a:t>One-year prospective study</a:t>
            </a:r>
          </a:p>
        </p:txBody>
      </p:sp>
      <p:sp>
        <p:nvSpPr>
          <p:cNvPr id="113" name="Shape 113"/>
          <p:cNvSpPr/>
          <p:nvPr/>
        </p:nvSpPr>
        <p:spPr>
          <a:xfrm>
            <a:off x="323850" y="6092825"/>
            <a:ext cx="2160588" cy="34543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spcBef>
                <a:spcPts val="1000"/>
              </a:spcBef>
              <a:defRPr sz="1800">
                <a:solidFill>
                  <a:srgbClr val="0000FF"/>
                </a:solidFill>
                <a:latin typeface="Corbel"/>
                <a:ea typeface="Corbel"/>
                <a:cs typeface="Corbel"/>
                <a:sym typeface="Corbel"/>
              </a:defRPr>
            </a:lvl1pPr>
          </a:lstStyle>
          <a:p>
            <a:pPr lvl="0">
              <a:defRPr>
                <a:solidFill>
                  <a:srgbClr val="000000"/>
                </a:solidFill>
              </a:defRPr>
            </a:pPr>
            <a:r>
              <a:rPr>
                <a:solidFill>
                  <a:srgbClr val="0000FF"/>
                </a:solidFill>
              </a:rPr>
              <a:t>Pang et al. 2013</a:t>
            </a:r>
          </a:p>
        </p:txBody>
      </p:sp>
      <p:graphicFrame>
        <p:nvGraphicFramePr>
          <p:cNvPr id="114" name="Table 114"/>
          <p:cNvGraphicFramePr/>
          <p:nvPr/>
        </p:nvGraphicFramePr>
        <p:xfrm>
          <a:off x="323850" y="1773237"/>
          <a:ext cx="8642350" cy="4103688"/>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381250"/>
                <a:gridCol w="2138362"/>
                <a:gridCol w="2138362"/>
                <a:gridCol w="1984375"/>
              </a:tblGrid>
              <a:tr h="749300">
                <a:tc>
                  <a:txBody>
                    <a:bodyPr/>
                    <a:lstStyle/>
                    <a:p>
                      <a:pPr lvl="0" algn="ctr" defTabSz="914400">
                        <a:defRPr b="0" i="0" sz="1800"/>
                      </a:pPr>
                      <a:r>
                        <a:rPr b="1" sz="2000">
                          <a:latin typeface="Arial"/>
                          <a:ea typeface="Arial"/>
                          <a:cs typeface="Arial"/>
                        </a:rPr>
                        <a:t>Virus</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CCFFFF"/>
                    </a:solidFill>
                  </a:tcPr>
                </a:tc>
                <a:tc>
                  <a:txBody>
                    <a:bodyPr/>
                    <a:lstStyle/>
                    <a:p>
                      <a:pPr lvl="0" algn="ctr" defTabSz="914400">
                        <a:defRPr b="0" i="0" sz="1800"/>
                      </a:pPr>
                      <a:r>
                        <a:rPr b="1" sz="2000">
                          <a:latin typeface="Arial"/>
                          <a:ea typeface="Arial"/>
                          <a:cs typeface="Arial"/>
                        </a:rPr>
                        <a:t>Tested sample</a:t>
                      </a:r>
                      <a:endParaRPr b="1" sz="2000">
                        <a:latin typeface="Arial"/>
                        <a:ea typeface="Arial"/>
                        <a:cs typeface="Arial"/>
                      </a:endParaRPr>
                    </a:p>
                    <a:p>
                      <a:pPr lvl="0" algn="ctr" defTabSz="914400">
                        <a:defRPr b="0" i="0" sz="1800"/>
                      </a:pPr>
                      <a:r>
                        <a:rPr b="1" sz="2000">
                          <a:latin typeface="Arial"/>
                          <a:ea typeface="Arial"/>
                          <a:cs typeface="Arial"/>
                        </a:rPr>
                        <a:t>No. cases</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CCFFFF"/>
                    </a:solidFill>
                  </a:tcPr>
                </a:tc>
                <a:tc>
                  <a:txBody>
                    <a:bodyPr/>
                    <a:lstStyle/>
                    <a:p>
                      <a:pPr lvl="0" algn="ctr" defTabSz="914400">
                        <a:defRPr b="0" i="0" sz="1800"/>
                      </a:pPr>
                      <a:r>
                        <a:rPr b="1" sz="2000">
                          <a:latin typeface="Arial"/>
                          <a:ea typeface="Arial"/>
                          <a:cs typeface="Arial"/>
                        </a:rPr>
                        <a:t>Positive</a:t>
                      </a:r>
                      <a:endParaRPr b="1" sz="2000">
                        <a:latin typeface="Arial"/>
                        <a:ea typeface="Arial"/>
                        <a:cs typeface="Arial"/>
                      </a:endParaRPr>
                    </a:p>
                    <a:p>
                      <a:pPr lvl="0" algn="ctr" defTabSz="914400">
                        <a:defRPr b="0" i="0" sz="1800"/>
                      </a:pPr>
                      <a:r>
                        <a:rPr b="1" sz="2000">
                          <a:latin typeface="Arial"/>
                          <a:ea typeface="Arial"/>
                          <a:cs typeface="Arial"/>
                        </a:rPr>
                        <a:t>No. case</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CCFFFF"/>
                    </a:solidFill>
                  </a:tcPr>
                </a:tc>
                <a:tc>
                  <a:txBody>
                    <a:bodyPr/>
                    <a:lstStyle/>
                    <a:p>
                      <a:pPr lvl="0" algn="ctr" defTabSz="914400">
                        <a:defRPr b="0" i="0" sz="1800"/>
                      </a:pPr>
                      <a:r>
                        <a:rPr b="1" sz="2000">
                          <a:latin typeface="Arial"/>
                          <a:ea typeface="Arial"/>
                          <a:cs typeface="Arial"/>
                        </a:rPr>
                        <a:t>Prevalence (%)</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CCFFFF"/>
                    </a:solidFill>
                  </a:tcPr>
                </a:tc>
              </a:tr>
              <a:tr h="434975">
                <a:tc>
                  <a:txBody>
                    <a:bodyPr/>
                    <a:lstStyle/>
                    <a:p>
                      <a:pPr lvl="0" algn="ctr" defTabSz="914400">
                        <a:defRPr b="0" i="0" sz="1800"/>
                      </a:pPr>
                      <a:r>
                        <a:rPr b="1" sz="2000">
                          <a:latin typeface="Arial"/>
                          <a:ea typeface="Arial"/>
                          <a:cs typeface="Arial"/>
                        </a:rPr>
                        <a:t>Norovirus</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99"/>
                    </a:solidFill>
                  </a:tcPr>
                </a:tc>
                <a:tc>
                  <a:txBody>
                    <a:bodyPr/>
                    <a:lstStyle/>
                    <a:p>
                      <a:pPr lvl="0" algn="ctr" defTabSz="914400">
                        <a:defRPr b="0" i="0" sz="1800"/>
                      </a:pPr>
                      <a:r>
                        <a:rPr b="1" sz="2000">
                          <a:latin typeface="Arial"/>
                          <a:ea typeface="Arial"/>
                          <a:cs typeface="Arial"/>
                        </a:rPr>
                        <a:t>2316</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99"/>
                    </a:solidFill>
                  </a:tcPr>
                </a:tc>
                <a:tc>
                  <a:txBody>
                    <a:bodyPr/>
                    <a:lstStyle/>
                    <a:p>
                      <a:pPr lvl="0" algn="ctr" defTabSz="914400">
                        <a:defRPr b="0" i="0" sz="1800"/>
                      </a:pPr>
                      <a:r>
                        <a:rPr b="1" sz="2000">
                          <a:latin typeface="Arial"/>
                          <a:ea typeface="Arial"/>
                          <a:cs typeface="Arial"/>
                        </a:rPr>
                        <a:t>374</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99"/>
                    </a:solidFill>
                  </a:tcPr>
                </a:tc>
                <a:tc>
                  <a:txBody>
                    <a:bodyPr/>
                    <a:lstStyle/>
                    <a:p>
                      <a:pPr lvl="0" algn="ctr" defTabSz="914400">
                        <a:defRPr b="0" i="0" sz="1800"/>
                      </a:pPr>
                      <a:r>
                        <a:rPr b="1" sz="2000">
                          <a:latin typeface="Arial"/>
                          <a:ea typeface="Arial"/>
                          <a:cs typeface="Arial"/>
                        </a:rPr>
                        <a:t>16.15</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99"/>
                    </a:solidFill>
                  </a:tcPr>
                </a:tc>
              </a:tr>
              <a:tr h="434975">
                <a:tc>
                  <a:txBody>
                    <a:bodyPr/>
                    <a:lstStyle/>
                    <a:p>
                      <a:pPr lvl="0" algn="ctr" defTabSz="914400">
                        <a:defRPr b="0" i="0" sz="1800"/>
                      </a:pPr>
                      <a:r>
                        <a:rPr b="1" sz="2000">
                          <a:latin typeface="Arial"/>
                          <a:ea typeface="Arial"/>
                          <a:cs typeface="Arial"/>
                        </a:rPr>
                        <a:t>Rotavirus</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99"/>
                    </a:solidFill>
                  </a:tcPr>
                </a:tc>
                <a:tc>
                  <a:txBody>
                    <a:bodyPr/>
                    <a:lstStyle/>
                    <a:p>
                      <a:pPr lvl="0" algn="ctr" defTabSz="914400">
                        <a:defRPr b="0" i="0" sz="1800"/>
                      </a:pPr>
                      <a:r>
                        <a:rPr b="1" sz="2000">
                          <a:latin typeface="Arial"/>
                          <a:ea typeface="Arial"/>
                          <a:cs typeface="Arial"/>
                        </a:rPr>
                        <a:t>2316</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99"/>
                    </a:solidFill>
                  </a:tcPr>
                </a:tc>
                <a:tc>
                  <a:txBody>
                    <a:bodyPr/>
                    <a:lstStyle/>
                    <a:p>
                      <a:pPr lvl="0" algn="ctr" defTabSz="914400">
                        <a:defRPr b="0" i="0" sz="1800"/>
                      </a:pPr>
                      <a:r>
                        <a:rPr b="1" sz="2000">
                          <a:latin typeface="Arial"/>
                          <a:ea typeface="Arial"/>
                          <a:cs typeface="Arial"/>
                        </a:rPr>
                        <a:t>134</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99"/>
                    </a:solidFill>
                  </a:tcPr>
                </a:tc>
                <a:tc>
                  <a:txBody>
                    <a:bodyPr/>
                    <a:lstStyle/>
                    <a:p>
                      <a:pPr lvl="0" algn="ctr" defTabSz="914400">
                        <a:defRPr b="0" i="0" sz="1800"/>
                      </a:pPr>
                      <a:r>
                        <a:rPr b="1" sz="2000">
                          <a:latin typeface="Arial"/>
                          <a:ea typeface="Arial"/>
                          <a:cs typeface="Arial"/>
                        </a:rPr>
                        <a:t>5.79</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99"/>
                    </a:solidFill>
                  </a:tcPr>
                </a:tc>
              </a:tr>
              <a:tr h="433387">
                <a:tc>
                  <a:txBody>
                    <a:bodyPr/>
                    <a:lstStyle/>
                    <a:p>
                      <a:pPr lvl="0" algn="ctr" defTabSz="914400">
                        <a:defRPr b="0" i="0" sz="1800"/>
                      </a:pPr>
                      <a:r>
                        <a:rPr b="1" sz="2000">
                          <a:latin typeface="Arial"/>
                          <a:ea typeface="Arial"/>
                          <a:cs typeface="Arial"/>
                        </a:rPr>
                        <a:t>Sapovirus</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99"/>
                    </a:solidFill>
                  </a:tcPr>
                </a:tc>
                <a:tc>
                  <a:txBody>
                    <a:bodyPr/>
                    <a:lstStyle/>
                    <a:p>
                      <a:pPr lvl="0" algn="ctr" defTabSz="914400">
                        <a:defRPr b="0" i="0" sz="1800"/>
                      </a:pPr>
                      <a:r>
                        <a:rPr b="1" sz="2000">
                          <a:latin typeface="Arial"/>
                          <a:ea typeface="Arial"/>
                          <a:cs typeface="Arial"/>
                        </a:rPr>
                        <a:t>2316</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99"/>
                    </a:solidFill>
                  </a:tcPr>
                </a:tc>
                <a:tc>
                  <a:txBody>
                    <a:bodyPr/>
                    <a:lstStyle/>
                    <a:p>
                      <a:pPr lvl="0" algn="ctr" defTabSz="914400">
                        <a:defRPr b="0" i="0" sz="1800"/>
                      </a:pPr>
                      <a:r>
                        <a:rPr b="1" sz="2000">
                          <a:latin typeface="Arial"/>
                          <a:ea typeface="Arial"/>
                          <a:cs typeface="Arial"/>
                        </a:rPr>
                        <a:t>87</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99"/>
                    </a:solidFill>
                  </a:tcPr>
                </a:tc>
                <a:tc>
                  <a:txBody>
                    <a:bodyPr/>
                    <a:lstStyle/>
                    <a:p>
                      <a:pPr lvl="0" algn="ctr" defTabSz="914400">
                        <a:defRPr b="0" i="0" sz="1800"/>
                      </a:pPr>
                      <a:r>
                        <a:rPr b="1" sz="2000">
                          <a:latin typeface="Arial"/>
                          <a:ea typeface="Arial"/>
                          <a:cs typeface="Arial"/>
                        </a:rPr>
                        <a:t>3.76</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99"/>
                    </a:solidFill>
                  </a:tcPr>
                </a:tc>
              </a:tr>
              <a:tr h="433387">
                <a:tc>
                  <a:txBody>
                    <a:bodyPr/>
                    <a:lstStyle/>
                    <a:p>
                      <a:pPr lvl="0" algn="ctr" defTabSz="914400">
                        <a:defRPr b="0" i="0" sz="1800"/>
                      </a:pPr>
                      <a:r>
                        <a:rPr b="1" sz="2000">
                          <a:latin typeface="Arial"/>
                          <a:ea typeface="Arial"/>
                          <a:cs typeface="Arial"/>
                        </a:rPr>
                        <a:t>Astrovirus</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99"/>
                    </a:solidFill>
                  </a:tcPr>
                </a:tc>
                <a:tc>
                  <a:txBody>
                    <a:bodyPr/>
                    <a:lstStyle/>
                    <a:p>
                      <a:pPr lvl="0" algn="ctr" defTabSz="914400">
                        <a:defRPr b="0" i="0" sz="1800"/>
                      </a:pPr>
                      <a:r>
                        <a:rPr b="1" sz="2000">
                          <a:latin typeface="Arial"/>
                          <a:ea typeface="Arial"/>
                          <a:cs typeface="Arial"/>
                        </a:rPr>
                        <a:t>2316</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99"/>
                    </a:solidFill>
                  </a:tcPr>
                </a:tc>
                <a:tc>
                  <a:txBody>
                    <a:bodyPr/>
                    <a:lstStyle/>
                    <a:p>
                      <a:pPr lvl="0" algn="ctr" defTabSz="914400">
                        <a:defRPr b="0" i="0" sz="1800"/>
                      </a:pPr>
                      <a:r>
                        <a:rPr b="1" sz="2000">
                          <a:latin typeface="Arial"/>
                          <a:ea typeface="Arial"/>
                          <a:cs typeface="Arial"/>
                        </a:rPr>
                        <a:t>33</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99"/>
                    </a:solidFill>
                  </a:tcPr>
                </a:tc>
                <a:tc>
                  <a:txBody>
                    <a:bodyPr/>
                    <a:lstStyle/>
                    <a:p>
                      <a:pPr lvl="0" algn="ctr" defTabSz="914400">
                        <a:defRPr b="0" i="0" sz="1800"/>
                      </a:pPr>
                      <a:r>
                        <a:rPr b="1" sz="2000">
                          <a:latin typeface="Arial"/>
                          <a:ea typeface="Arial"/>
                          <a:cs typeface="Arial"/>
                        </a:rPr>
                        <a:t>1.43</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99"/>
                    </a:solidFill>
                  </a:tcPr>
                </a:tc>
              </a:tr>
              <a:tr h="436562">
                <a:tc>
                  <a:txBody>
                    <a:bodyPr/>
                    <a:lstStyle/>
                    <a:p>
                      <a:pPr lvl="0" algn="ctr" defTabSz="914400">
                        <a:defRPr b="0" i="0" sz="1800"/>
                      </a:pPr>
                      <a:r>
                        <a:rPr b="1" sz="2000">
                          <a:latin typeface="Arial"/>
                          <a:ea typeface="Arial"/>
                          <a:cs typeface="Arial"/>
                        </a:rPr>
                        <a:t>Enteric viruses</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99"/>
                    </a:solidFill>
                  </a:tcPr>
                </a:tc>
                <a:tc>
                  <a:txBody>
                    <a:bodyPr/>
                    <a:lstStyle/>
                    <a:p>
                      <a:pPr lvl="0" algn="ctr" defTabSz="914400">
                        <a:defRPr b="0" i="0" sz="1800"/>
                      </a:pPr>
                      <a:r>
                        <a:rPr b="1" sz="2000">
                          <a:latin typeface="Arial"/>
                          <a:ea typeface="Arial"/>
                          <a:cs typeface="Arial"/>
                        </a:rPr>
                        <a:t>2316</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99"/>
                    </a:solidFill>
                  </a:tcPr>
                </a:tc>
                <a:tc>
                  <a:txBody>
                    <a:bodyPr/>
                    <a:lstStyle/>
                    <a:p>
                      <a:pPr lvl="0" algn="ctr" defTabSz="914400">
                        <a:defRPr b="0" i="0" sz="1800"/>
                      </a:pPr>
                      <a:r>
                        <a:rPr b="1" sz="2000">
                          <a:latin typeface="Arial"/>
                          <a:ea typeface="Arial"/>
                          <a:cs typeface="Arial"/>
                        </a:rPr>
                        <a:t>28</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99"/>
                    </a:solidFill>
                  </a:tcPr>
                </a:tc>
                <a:tc>
                  <a:txBody>
                    <a:bodyPr/>
                    <a:lstStyle/>
                    <a:p>
                      <a:pPr lvl="0" algn="ctr" defTabSz="914400">
                        <a:defRPr b="0" i="0" sz="1800"/>
                      </a:pPr>
                      <a:r>
                        <a:rPr b="1" sz="2000">
                          <a:latin typeface="Arial"/>
                          <a:ea typeface="Arial"/>
                          <a:cs typeface="Arial"/>
                        </a:rPr>
                        <a:t>1.21</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99"/>
                    </a:solidFill>
                  </a:tcPr>
                </a:tc>
              </a:tr>
              <a:tr h="433387">
                <a:tc>
                  <a:txBody>
                    <a:bodyPr/>
                    <a:lstStyle/>
                    <a:p>
                      <a:pPr lvl="0" algn="ctr" defTabSz="914400">
                        <a:defRPr b="0" i="0" sz="1800"/>
                      </a:pPr>
                      <a:r>
                        <a:rPr b="1" sz="2000">
                          <a:latin typeface="Arial"/>
                          <a:ea typeface="Arial"/>
                          <a:cs typeface="Arial"/>
                        </a:rPr>
                        <a:t>Mixed infection</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99"/>
                    </a:solidFill>
                  </a:tcPr>
                </a:tc>
                <a:tc>
                  <a:txBody>
                    <a:bodyPr/>
                    <a:lstStyle/>
                    <a:p>
                      <a:pPr lvl="0" algn="ctr" defTabSz="914400">
                        <a:defRPr b="0" i="0" sz="1800"/>
                      </a:pPr>
                      <a:r>
                        <a:rPr b="1" sz="2000">
                          <a:latin typeface="Arial"/>
                          <a:ea typeface="Arial"/>
                          <a:cs typeface="Arial"/>
                        </a:rPr>
                        <a:t>2316</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99"/>
                    </a:solidFill>
                  </a:tcPr>
                </a:tc>
                <a:tc>
                  <a:txBody>
                    <a:bodyPr/>
                    <a:lstStyle/>
                    <a:p>
                      <a:pPr lvl="0" algn="ctr" defTabSz="914400">
                        <a:defRPr b="0" i="0" sz="1800"/>
                      </a:pPr>
                      <a:r>
                        <a:rPr b="1" sz="2000">
                          <a:latin typeface="Arial"/>
                          <a:ea typeface="Arial"/>
                          <a:cs typeface="Arial"/>
                        </a:rPr>
                        <a:t>36</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99"/>
                    </a:solidFill>
                  </a:tcPr>
                </a:tc>
                <a:tc>
                  <a:txBody>
                    <a:bodyPr/>
                    <a:lstStyle/>
                    <a:p>
                      <a:pPr lvl="0" algn="ctr" defTabSz="914400">
                        <a:defRPr b="0" i="0" sz="1800"/>
                      </a:pPr>
                      <a:r>
                        <a:rPr b="1" sz="2000">
                          <a:latin typeface="Arial"/>
                          <a:ea typeface="Arial"/>
                          <a:cs typeface="Arial"/>
                        </a:rPr>
                        <a:t>1.55</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FFFF99"/>
                    </a:solidFill>
                  </a:tcPr>
                </a:tc>
              </a:tr>
              <a:tr h="747712">
                <a:tc>
                  <a:txBody>
                    <a:bodyPr/>
                    <a:lstStyle/>
                    <a:p>
                      <a:pPr lvl="0" algn="ctr" defTabSz="914400">
                        <a:defRPr b="0" i="0" sz="1800"/>
                      </a:pPr>
                      <a:r>
                        <a:rPr b="1" sz="2000">
                          <a:solidFill>
                            <a:srgbClr val="FF0000"/>
                          </a:solidFill>
                          <a:latin typeface="Arial"/>
                          <a:ea typeface="Arial"/>
                          <a:cs typeface="Arial"/>
                        </a:rPr>
                        <a:t>All virus together</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C0C0C0"/>
                    </a:solidFill>
                  </a:tcPr>
                </a:tc>
                <a:tc>
                  <a:txBody>
                    <a:bodyPr/>
                    <a:lstStyle/>
                    <a:p>
                      <a:pPr lvl="0" algn="ctr" defTabSz="914400">
                        <a:defRPr b="0" i="0" sz="1800"/>
                      </a:pPr>
                      <a:r>
                        <a:rPr b="1" sz="2000">
                          <a:solidFill>
                            <a:srgbClr val="FF0000"/>
                          </a:solidFill>
                          <a:latin typeface="Arial"/>
                          <a:ea typeface="Arial"/>
                          <a:cs typeface="Arial"/>
                        </a:rPr>
                        <a:t>2316</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C0C0C0"/>
                    </a:solidFill>
                  </a:tcPr>
                </a:tc>
                <a:tc>
                  <a:txBody>
                    <a:bodyPr/>
                    <a:lstStyle/>
                    <a:p>
                      <a:pPr lvl="0" algn="ctr" defTabSz="914400">
                        <a:defRPr b="0" i="0" sz="1800"/>
                      </a:pPr>
                      <a:r>
                        <a:rPr b="1" sz="2000">
                          <a:solidFill>
                            <a:srgbClr val="FF0000"/>
                          </a:solidFill>
                          <a:latin typeface="Arial"/>
                          <a:ea typeface="Arial"/>
                          <a:cs typeface="Arial"/>
                        </a:rPr>
                        <a:t>692</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C0C0C0"/>
                    </a:solidFill>
                  </a:tcPr>
                </a:tc>
                <a:tc>
                  <a:txBody>
                    <a:bodyPr/>
                    <a:lstStyle/>
                    <a:p>
                      <a:pPr lvl="0" algn="ctr" defTabSz="914400">
                        <a:defRPr b="0" i="0" sz="1800"/>
                      </a:pPr>
                      <a:r>
                        <a:rPr b="1" sz="2000">
                          <a:solidFill>
                            <a:srgbClr val="FF0000"/>
                          </a:solidFill>
                          <a:latin typeface="Arial"/>
                          <a:ea typeface="Arial"/>
                          <a:cs typeface="Arial"/>
                        </a:rPr>
                        <a:t>30.00</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C0C0C0"/>
                    </a:solidFill>
                  </a:tcPr>
                </a:tc>
              </a:tr>
            </a:tbl>
          </a:graphicData>
        </a:graphic>
      </p:graphicFrame>
    </p:spTree>
  </p:cSld>
  <p:clrMapOvr>
    <a:masterClrMapping/>
  </p:clrMapOvr>
  <p:transitio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6" name="Shape 116"/>
          <p:cNvSpPr/>
          <p:nvPr/>
        </p:nvSpPr>
        <p:spPr>
          <a:xfrm>
            <a:off x="1476375" y="260350"/>
            <a:ext cx="7943850" cy="104203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ctr">
              <a:lnSpc>
                <a:spcPct val="95000"/>
              </a:lnSpc>
              <a:defRPr sz="1800"/>
            </a:pPr>
            <a:r>
              <a:rPr b="1" sz="3600">
                <a:solidFill>
                  <a:srgbClr val="FFCC00"/>
                </a:solidFill>
                <a:latin typeface="Tahoma"/>
                <a:ea typeface="Tahoma"/>
                <a:cs typeface="Tahoma"/>
                <a:sym typeface="Tahoma"/>
              </a:rPr>
              <a:t>Seasonality of GE activity </a:t>
            </a:r>
            <a:endParaRPr b="1" sz="3600">
              <a:solidFill>
                <a:srgbClr val="FFCC00"/>
              </a:solidFill>
              <a:latin typeface="Tahoma"/>
              <a:ea typeface="Tahoma"/>
              <a:cs typeface="Tahoma"/>
              <a:sym typeface="Tahoma"/>
            </a:endParaRPr>
          </a:p>
          <a:p>
            <a:pPr lvl="0" algn="ctr">
              <a:lnSpc>
                <a:spcPct val="95000"/>
              </a:lnSpc>
              <a:defRPr sz="1800"/>
            </a:pPr>
            <a:r>
              <a:rPr b="1" sz="2800">
                <a:solidFill>
                  <a:srgbClr val="FFCC00"/>
                </a:solidFill>
                <a:latin typeface="Tahoma"/>
                <a:ea typeface="Tahoma"/>
                <a:cs typeface="Tahoma"/>
                <a:sym typeface="Tahoma"/>
              </a:rPr>
              <a:t>One-year study in Alberta</a:t>
            </a:r>
          </a:p>
        </p:txBody>
      </p:sp>
      <p:grpSp>
        <p:nvGrpSpPr>
          <p:cNvPr id="119" name="Group 119"/>
          <p:cNvGrpSpPr/>
          <p:nvPr/>
        </p:nvGrpSpPr>
        <p:grpSpPr>
          <a:xfrm>
            <a:off x="0" y="1381125"/>
            <a:ext cx="9144000" cy="5476875"/>
            <a:chOff x="0" y="0"/>
            <a:chExt cx="9144000" cy="5476875"/>
          </a:xfrm>
        </p:grpSpPr>
        <p:sp>
          <p:nvSpPr>
            <p:cNvPr id="117" name="Shape 117"/>
            <p:cNvSpPr/>
            <p:nvPr/>
          </p:nvSpPr>
          <p:spPr>
            <a:xfrm>
              <a:off x="0" y="0"/>
              <a:ext cx="9144000" cy="5476875"/>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Corbel"/>
                  <a:ea typeface="Corbel"/>
                  <a:cs typeface="Corbel"/>
                  <a:sym typeface="Corbel"/>
                </a:defRPr>
              </a:pPr>
            </a:p>
          </p:txBody>
        </p:sp>
        <p:pic>
          <p:nvPicPr>
            <p:cNvPr id="118" name="image.pdf"/>
            <p:cNvPicPr/>
            <p:nvPr/>
          </p:nvPicPr>
          <p:blipFill>
            <a:blip r:embed="rId2">
              <a:extLst/>
            </a:blip>
            <a:stretch>
              <a:fillRect/>
            </a:stretch>
          </p:blipFill>
          <p:spPr>
            <a:xfrm>
              <a:off x="0" y="0"/>
              <a:ext cx="9144000" cy="5476875"/>
            </a:xfrm>
            <a:prstGeom prst="rect">
              <a:avLst/>
            </a:prstGeom>
            <a:ln w="12700" cap="flat">
              <a:noFill/>
              <a:miter lim="400000"/>
            </a:ln>
            <a:effectLst/>
          </p:spPr>
        </p:pic>
      </p:grpSp>
    </p:spTree>
  </p:cSld>
  <p:clrMapOvr>
    <a:masterClrMapping/>
  </p:clrMapOvr>
  <p:transitio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1" name="Shape 121"/>
          <p:cNvSpPr/>
          <p:nvPr/>
        </p:nvSpPr>
        <p:spPr>
          <a:xfrm>
            <a:off x="1727200" y="188912"/>
            <a:ext cx="7416800" cy="106933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ctr">
              <a:defRPr sz="1800"/>
            </a:pPr>
            <a:r>
              <a:rPr b="1" sz="3600">
                <a:solidFill>
                  <a:srgbClr val="FFCC00"/>
                </a:solidFill>
                <a:latin typeface="Tahoma"/>
                <a:ea typeface="Tahoma"/>
                <a:cs typeface="Tahoma"/>
                <a:sym typeface="Tahoma"/>
              </a:rPr>
              <a:t>Age distribution of GE </a:t>
            </a:r>
            <a:endParaRPr b="1" sz="3600">
              <a:solidFill>
                <a:srgbClr val="FFCC00"/>
              </a:solidFill>
              <a:latin typeface="Tahoma"/>
              <a:ea typeface="Tahoma"/>
              <a:cs typeface="Tahoma"/>
              <a:sym typeface="Tahoma"/>
            </a:endParaRPr>
          </a:p>
          <a:p>
            <a:pPr lvl="0" algn="ctr">
              <a:defRPr sz="1800"/>
            </a:pPr>
            <a:r>
              <a:rPr b="1" sz="2800">
                <a:solidFill>
                  <a:srgbClr val="FFCC00"/>
                </a:solidFill>
                <a:latin typeface="Tahoma"/>
                <a:ea typeface="Tahoma"/>
                <a:cs typeface="Tahoma"/>
                <a:sym typeface="Tahoma"/>
              </a:rPr>
              <a:t>One-year study in Alberta</a:t>
            </a:r>
          </a:p>
        </p:txBody>
      </p:sp>
      <p:graphicFrame>
        <p:nvGraphicFramePr>
          <p:cNvPr id="122" name="Chart 122"/>
          <p:cNvGraphicFramePr/>
          <p:nvPr/>
        </p:nvGraphicFramePr>
        <p:xfrm>
          <a:off x="240515" y="1590447"/>
          <a:ext cx="8427378" cy="4792734"/>
        </p:xfrm>
        <a:graphic xmlns:a="http://schemas.openxmlformats.org/drawingml/2006/main">
          <a:graphicData uri="http://schemas.openxmlformats.org/drawingml/2006/chart">
            <c:chart xmlns:c="http://schemas.openxmlformats.org/drawingml/2006/chart" r:id="rId2"/>
          </a:graphicData>
        </a:graphic>
      </p:graphicFrame>
      <p:sp>
        <p:nvSpPr>
          <p:cNvPr id="123" name="Shape 123"/>
          <p:cNvSpPr/>
          <p:nvPr/>
        </p:nvSpPr>
        <p:spPr>
          <a:xfrm rot="16200000">
            <a:off x="-665482" y="3410268"/>
            <a:ext cx="1930401" cy="38353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1200"/>
              </a:spcBef>
              <a:defRPr sz="2000">
                <a:solidFill>
                  <a:srgbClr val="0000CC"/>
                </a:solidFill>
                <a:latin typeface="Corbel"/>
                <a:ea typeface="Corbel"/>
                <a:cs typeface="Corbel"/>
                <a:sym typeface="Corbel"/>
              </a:defRPr>
            </a:lvl1pPr>
          </a:lstStyle>
          <a:p>
            <a:pPr lvl="0">
              <a:defRPr sz="1800">
                <a:solidFill>
                  <a:srgbClr val="000000"/>
                </a:solidFill>
              </a:defRPr>
            </a:pPr>
            <a:r>
              <a:rPr sz="2000">
                <a:solidFill>
                  <a:srgbClr val="0000CC"/>
                </a:solidFill>
              </a:rPr>
              <a:t>No. sample</a:t>
            </a:r>
          </a:p>
        </p:txBody>
      </p:sp>
      <p:sp>
        <p:nvSpPr>
          <p:cNvPr id="124" name="Shape 124"/>
          <p:cNvSpPr/>
          <p:nvPr/>
        </p:nvSpPr>
        <p:spPr>
          <a:xfrm>
            <a:off x="3563937" y="6329362"/>
            <a:ext cx="2882901" cy="35813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1000"/>
              </a:spcBef>
              <a:defRPr sz="1800">
                <a:solidFill>
                  <a:srgbClr val="0000CC"/>
                </a:solidFill>
                <a:latin typeface="Corbel"/>
                <a:ea typeface="Corbel"/>
                <a:cs typeface="Corbel"/>
                <a:sym typeface="Corbel"/>
              </a:defRPr>
            </a:lvl1pPr>
          </a:lstStyle>
          <a:p>
            <a:pPr lvl="0">
              <a:defRPr>
                <a:solidFill>
                  <a:srgbClr val="000000"/>
                </a:solidFill>
              </a:defRPr>
            </a:pPr>
            <a:r>
              <a:rPr>
                <a:solidFill>
                  <a:srgbClr val="0000CC"/>
                </a:solidFill>
              </a:rPr>
              <a:t>Age (Year old)</a:t>
            </a:r>
          </a:p>
        </p:txBody>
      </p:sp>
    </p:spTree>
  </p:cSld>
  <p:clrMapOvr>
    <a:masterClrMapping/>
  </p:clrMapOvr>
  <p:transitio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6" name="Shape 126"/>
          <p:cNvSpPr/>
          <p:nvPr/>
        </p:nvSpPr>
        <p:spPr>
          <a:xfrm>
            <a:off x="900112" y="404812"/>
            <a:ext cx="7164388" cy="63753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spcBef>
                <a:spcPts val="2100"/>
              </a:spcBef>
              <a:defRPr b="1" sz="3600">
                <a:solidFill>
                  <a:srgbClr val="FFC943"/>
                </a:solidFill>
                <a:latin typeface="Tahoma"/>
                <a:ea typeface="Tahoma"/>
                <a:cs typeface="Tahoma"/>
                <a:sym typeface="Tahoma"/>
              </a:defRPr>
            </a:lvl1pPr>
          </a:lstStyle>
          <a:p>
            <a:pPr lvl="0">
              <a:defRPr b="0" sz="1800">
                <a:solidFill>
                  <a:srgbClr val="000000"/>
                </a:solidFill>
              </a:defRPr>
            </a:pPr>
            <a:r>
              <a:rPr b="1" sz="3600">
                <a:solidFill>
                  <a:srgbClr val="FFC943"/>
                </a:solidFill>
              </a:rPr>
              <a:t>	Viral GE outbreak</a:t>
            </a:r>
          </a:p>
        </p:txBody>
      </p:sp>
      <p:sp>
        <p:nvSpPr>
          <p:cNvPr id="127" name="Shape 127"/>
          <p:cNvSpPr/>
          <p:nvPr/>
        </p:nvSpPr>
        <p:spPr>
          <a:xfrm>
            <a:off x="468312" y="1916112"/>
            <a:ext cx="8351838" cy="377443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defRPr sz="1800"/>
            </a:pPr>
            <a:r>
              <a:rPr sz="2600">
                <a:latin typeface="Corbel"/>
                <a:ea typeface="Corbel"/>
                <a:cs typeface="Corbel"/>
                <a:sym typeface="Corbel"/>
              </a:rPr>
              <a:t>Norovirus (NoV) is recognized as the most common cause of gastroenteritis outbreaks worldwide. NoV outbreaks occur frequently in nursing homes, health care institutions, cruise ships and have also been reported in schools and prisons</a:t>
            </a:r>
            <a:endParaRPr sz="2600">
              <a:latin typeface="Corbel"/>
              <a:ea typeface="Corbel"/>
              <a:cs typeface="Corbel"/>
              <a:sym typeface="Corbel"/>
            </a:endParaRPr>
          </a:p>
          <a:p>
            <a:pPr lvl="0">
              <a:defRPr sz="1800"/>
            </a:pPr>
            <a:endParaRPr sz="2600">
              <a:latin typeface="Corbel"/>
              <a:ea typeface="Corbel"/>
              <a:cs typeface="Corbel"/>
              <a:sym typeface="Corbel"/>
            </a:endParaRPr>
          </a:p>
          <a:p>
            <a:pPr lvl="0">
              <a:buSzPct val="100000"/>
              <a:buFont typeface="Wingdings"/>
              <a:buChar char="➢"/>
              <a:defRPr sz="1800"/>
            </a:pPr>
            <a:r>
              <a:rPr sz="2600">
                <a:latin typeface="Corbel"/>
                <a:ea typeface="Corbel"/>
                <a:cs typeface="Corbel"/>
                <a:sym typeface="Corbel"/>
              </a:rPr>
              <a:t>NoV was identified as a single-etiology in 1908 of 2819 (68%) among 4455 GE outbreaks reported from 2009 to 2010 in US</a:t>
            </a:r>
            <a:endParaRPr sz="2600">
              <a:latin typeface="Corbel"/>
              <a:ea typeface="Corbel"/>
              <a:cs typeface="Corbel"/>
              <a:sym typeface="Corbel"/>
            </a:endParaRPr>
          </a:p>
          <a:p>
            <a:pPr lvl="1" marL="742950" indent="-285750">
              <a:buClr>
                <a:srgbClr val="FF0000"/>
              </a:buClr>
              <a:buSzPct val="100000"/>
              <a:buChar char="•"/>
              <a:defRPr sz="1800"/>
            </a:pPr>
            <a:r>
              <a:rPr sz="2600">
                <a:solidFill>
                  <a:srgbClr val="FF0000"/>
                </a:solidFill>
                <a:latin typeface="Corbel"/>
                <a:ea typeface="Corbel"/>
                <a:cs typeface="Corbel"/>
                <a:sym typeface="Corbel"/>
              </a:rPr>
              <a:t>69,145 illnesses, 1093 hospitalizations and 125 deaths in these outbreaks</a:t>
            </a:r>
          </a:p>
        </p:txBody>
      </p:sp>
      <p:sp>
        <p:nvSpPr>
          <p:cNvPr id="128" name="Shape 128"/>
          <p:cNvSpPr/>
          <p:nvPr/>
        </p:nvSpPr>
        <p:spPr>
          <a:xfrm>
            <a:off x="50800" y="6125526"/>
            <a:ext cx="6985000" cy="34543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1" indent="457200">
              <a:defRPr sz="1800"/>
            </a:pPr>
            <a:r>
              <a:rPr>
                <a:solidFill>
                  <a:srgbClr val="0000FF"/>
                </a:solidFill>
                <a:latin typeface="Corbel"/>
                <a:ea typeface="Corbel"/>
                <a:cs typeface="Corbel"/>
                <a:sym typeface="Corbel"/>
              </a:rPr>
              <a:t>Ramani S, Atmar RL and  Estes MK. Current Opinion, 2013</a:t>
            </a:r>
          </a:p>
        </p:txBody>
      </p:sp>
    </p:spTree>
  </p:cSld>
  <p:clrMapOvr>
    <a:masterClrMapping/>
  </p:clrMapOvr>
  <p:transitio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30" name="image.pdf"/>
          <p:cNvPicPr/>
          <p:nvPr/>
        </p:nvPicPr>
        <p:blipFill>
          <a:blip r:embed="rId2">
            <a:extLst/>
          </a:blip>
          <a:stretch>
            <a:fillRect/>
          </a:stretch>
        </p:blipFill>
        <p:spPr>
          <a:xfrm>
            <a:off x="-107950" y="692150"/>
            <a:ext cx="9359900" cy="5459413"/>
          </a:xfrm>
          <a:prstGeom prst="rect">
            <a:avLst/>
          </a:prstGeom>
          <a:ln w="12700">
            <a:miter lim="400000"/>
          </a:ln>
        </p:spPr>
      </p:pic>
      <p:sp>
        <p:nvSpPr>
          <p:cNvPr id="131" name="Shape 131"/>
          <p:cNvSpPr/>
          <p:nvPr/>
        </p:nvSpPr>
        <p:spPr>
          <a:xfrm>
            <a:off x="1979612" y="333375"/>
            <a:ext cx="7164388" cy="63753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2100"/>
              </a:spcBef>
              <a:defRPr b="1" sz="3600">
                <a:solidFill>
                  <a:srgbClr val="FFCC00"/>
                </a:solidFill>
                <a:latin typeface="Tahoma"/>
                <a:ea typeface="Tahoma"/>
                <a:cs typeface="Tahoma"/>
                <a:sym typeface="Tahoma"/>
              </a:defRPr>
            </a:lvl1pPr>
          </a:lstStyle>
          <a:p>
            <a:pPr lvl="0">
              <a:defRPr b="0" sz="1800">
                <a:solidFill>
                  <a:srgbClr val="000000"/>
                </a:solidFill>
              </a:defRPr>
            </a:pPr>
            <a:r>
              <a:rPr b="1" sz="3600">
                <a:solidFill>
                  <a:srgbClr val="FFCC00"/>
                </a:solidFill>
              </a:rPr>
              <a:t>NoV GE outbreak in Alberta</a:t>
            </a:r>
          </a:p>
        </p:txBody>
      </p:sp>
    </p:spTree>
  </p:cSld>
  <p:clrMapOvr>
    <a:masterClrMapping/>
  </p:clrMapOvr>
  <p:transitio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33" name="image.pdf"/>
          <p:cNvPicPr/>
          <p:nvPr/>
        </p:nvPicPr>
        <p:blipFill>
          <a:blip r:embed="rId2">
            <a:extLst/>
          </a:blip>
          <a:stretch>
            <a:fillRect/>
          </a:stretch>
        </p:blipFill>
        <p:spPr>
          <a:xfrm>
            <a:off x="250825" y="1196975"/>
            <a:ext cx="8674100" cy="5661025"/>
          </a:xfrm>
          <a:prstGeom prst="rect">
            <a:avLst/>
          </a:prstGeom>
          <a:ln w="12700">
            <a:miter lim="400000"/>
          </a:ln>
        </p:spPr>
      </p:pic>
      <p:sp>
        <p:nvSpPr>
          <p:cNvPr id="134" name="Shape 134"/>
          <p:cNvSpPr/>
          <p:nvPr/>
        </p:nvSpPr>
        <p:spPr>
          <a:xfrm>
            <a:off x="827087" y="513081"/>
            <a:ext cx="8229601" cy="637539"/>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defRPr b="1" sz="3600">
                <a:solidFill>
                  <a:srgbClr val="FFCC00"/>
                </a:solidFill>
                <a:latin typeface="Tahoma"/>
                <a:ea typeface="Tahoma"/>
                <a:cs typeface="Tahoma"/>
                <a:sym typeface="Tahoma"/>
              </a:defRPr>
            </a:lvl1pPr>
          </a:lstStyle>
          <a:p>
            <a:pPr lvl="0">
              <a:defRPr b="0" sz="1800">
                <a:solidFill>
                  <a:srgbClr val="000000"/>
                </a:solidFill>
              </a:defRPr>
            </a:pPr>
            <a:r>
              <a:rPr b="1" sz="3600">
                <a:solidFill>
                  <a:srgbClr val="FFCC00"/>
                </a:solidFill>
              </a:rPr>
              <a:t> NoV GE outbreak settings</a:t>
            </a:r>
          </a:p>
        </p:txBody>
      </p:sp>
      <p:sp>
        <p:nvSpPr>
          <p:cNvPr id="135" name="Shape 135"/>
          <p:cNvSpPr/>
          <p:nvPr/>
        </p:nvSpPr>
        <p:spPr>
          <a:xfrm>
            <a:off x="5392894" y="4868862"/>
            <a:ext cx="712474" cy="38353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marL="342900" indent="-342900" algn="ctr">
              <a:lnSpc>
                <a:spcPct val="90000"/>
              </a:lnSpc>
              <a:spcBef>
                <a:spcPts val="400"/>
              </a:spcBef>
              <a:defRPr sz="2000">
                <a:effectLst>
                  <a:outerShdw sx="100000" sy="100000" kx="0" ky="0" algn="b" rotWithShape="0" blurRad="12700" dist="25400" dir="2700000">
                    <a:srgbClr val="FFFFFF"/>
                  </a:outerShdw>
                </a:effectLst>
                <a:latin typeface="Corbel"/>
                <a:ea typeface="Corbel"/>
                <a:cs typeface="Corbel"/>
                <a:sym typeface="Corbel"/>
              </a:defRPr>
            </a:lvl1pPr>
          </a:lstStyle>
          <a:p>
            <a:pPr lvl="0">
              <a:defRPr sz="1800">
                <a:effectLst/>
              </a:defRPr>
            </a:pPr>
            <a:r>
              <a:rPr sz="2000">
                <a:effectLst>
                  <a:outerShdw sx="100000" sy="100000" kx="0" ky="0" algn="b" rotWithShape="0" blurRad="12700" dist="25400" dir="2700000">
                    <a:srgbClr val="FFFFFF"/>
                  </a:outerShdw>
                </a:effectLst>
              </a:rPr>
              <a:t>74.7%</a:t>
            </a:r>
          </a:p>
        </p:txBody>
      </p:sp>
      <p:sp>
        <p:nvSpPr>
          <p:cNvPr id="136" name="Shape 136"/>
          <p:cNvSpPr/>
          <p:nvPr/>
        </p:nvSpPr>
        <p:spPr>
          <a:xfrm>
            <a:off x="3372007" y="4221162"/>
            <a:ext cx="712474" cy="38353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marL="342900" indent="-342900" algn="ctr">
              <a:lnSpc>
                <a:spcPct val="90000"/>
              </a:lnSpc>
              <a:spcBef>
                <a:spcPts val="400"/>
              </a:spcBef>
              <a:defRPr sz="2000">
                <a:effectLst>
                  <a:outerShdw sx="100000" sy="100000" kx="0" ky="0" algn="b" rotWithShape="0" blurRad="12700" dist="25400" dir="2700000">
                    <a:srgbClr val="FFFFFF"/>
                  </a:outerShdw>
                </a:effectLst>
                <a:latin typeface="Corbel"/>
                <a:ea typeface="Corbel"/>
                <a:cs typeface="Corbel"/>
                <a:sym typeface="Corbel"/>
              </a:defRPr>
            </a:lvl1pPr>
          </a:lstStyle>
          <a:p>
            <a:pPr lvl="0">
              <a:defRPr sz="1800">
                <a:effectLst/>
              </a:defRPr>
            </a:pPr>
            <a:r>
              <a:rPr sz="2000">
                <a:effectLst>
                  <a:outerShdw sx="100000" sy="100000" kx="0" ky="0" algn="b" rotWithShape="0" blurRad="12700" dist="25400" dir="2700000">
                    <a:srgbClr val="FFFFFF"/>
                  </a:outerShdw>
                </a:effectLst>
              </a:rPr>
              <a:t>12.9%</a:t>
            </a:r>
          </a:p>
        </p:txBody>
      </p:sp>
    </p:spTree>
  </p:cSld>
  <p:clrMapOvr>
    <a:masterClrMapping/>
  </p:clrMapOvr>
  <p:transitio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8" name="Shape 138"/>
          <p:cNvSpPr/>
          <p:nvPr/>
        </p:nvSpPr>
        <p:spPr>
          <a:xfrm>
            <a:off x="1547812" y="206693"/>
            <a:ext cx="7704138" cy="1031239"/>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lgn="ctr">
              <a:defRPr sz="1800"/>
            </a:pPr>
            <a:r>
              <a:rPr b="1" sz="3600">
                <a:solidFill>
                  <a:srgbClr val="FFCC00"/>
                </a:solidFill>
                <a:latin typeface="Tahoma"/>
                <a:ea typeface="Tahoma"/>
                <a:cs typeface="Tahoma"/>
                <a:sym typeface="Tahoma"/>
              </a:rPr>
              <a:t>Predominant GII.4 variants</a:t>
            </a:r>
            <a:endParaRPr b="1" sz="3600">
              <a:solidFill>
                <a:srgbClr val="FFCC00"/>
              </a:solidFill>
              <a:latin typeface="Tahoma"/>
              <a:ea typeface="Tahoma"/>
              <a:cs typeface="Tahoma"/>
              <a:sym typeface="Tahoma"/>
            </a:endParaRPr>
          </a:p>
          <a:p>
            <a:pPr lvl="0" algn="ctr">
              <a:defRPr sz="1800"/>
            </a:pPr>
            <a:r>
              <a:rPr b="1" sz="2600">
                <a:solidFill>
                  <a:srgbClr val="FFCC00"/>
                </a:solidFill>
                <a:latin typeface="Tahoma"/>
                <a:ea typeface="Tahoma"/>
                <a:cs typeface="Tahoma"/>
                <a:sym typeface="Tahoma"/>
              </a:rPr>
              <a:t>(associated GE outbreaks during 12 years)</a:t>
            </a:r>
            <a:r>
              <a:rPr b="1" sz="2600">
                <a:solidFill>
                  <a:srgbClr val="FFCC00"/>
                </a:solidFill>
                <a:effectLst>
                  <a:outerShdw sx="100000" sy="100000" kx="0" ky="0" algn="b" rotWithShape="0" blurRad="12700" dist="25400" dir="2700000">
                    <a:srgbClr val="000000"/>
                  </a:outerShdw>
                </a:effectLst>
                <a:latin typeface="Tahoma"/>
                <a:ea typeface="Tahoma"/>
                <a:cs typeface="Tahoma"/>
                <a:sym typeface="Tahoma"/>
              </a:rPr>
              <a:t> </a:t>
            </a:r>
          </a:p>
        </p:txBody>
      </p:sp>
      <p:pic>
        <p:nvPicPr>
          <p:cNvPr id="139" name="image.pdf"/>
          <p:cNvPicPr/>
          <p:nvPr/>
        </p:nvPicPr>
        <p:blipFill>
          <a:blip r:embed="rId2">
            <a:extLst/>
          </a:blip>
          <a:stretch>
            <a:fillRect/>
          </a:stretch>
        </p:blipFill>
        <p:spPr>
          <a:xfrm>
            <a:off x="179387" y="1412875"/>
            <a:ext cx="8964613" cy="5067300"/>
          </a:xfrm>
          <a:prstGeom prst="rect">
            <a:avLst/>
          </a:prstGeom>
          <a:ln w="12700">
            <a:miter lim="400000"/>
          </a:ln>
        </p:spPr>
      </p:pic>
    </p:spTree>
  </p:cSld>
  <p:clrMapOvr>
    <a:masterClrMapping/>
  </p:clrMapOvr>
  <p:transition spd="med" advClick="1"/>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1" name="Shape 141"/>
          <p:cNvSpPr/>
          <p:nvPr/>
        </p:nvSpPr>
        <p:spPr>
          <a:xfrm>
            <a:off x="387350" y="500381"/>
            <a:ext cx="8678863" cy="1069339"/>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lgn="ctr">
              <a:defRPr sz="1800"/>
            </a:pPr>
            <a:r>
              <a:rPr b="1" sz="3600">
                <a:solidFill>
                  <a:srgbClr val="FFCC00"/>
                </a:solidFill>
                <a:latin typeface="Tahoma"/>
                <a:ea typeface="Tahoma"/>
                <a:cs typeface="Tahoma"/>
                <a:sym typeface="Tahoma"/>
              </a:rPr>
              <a:t>Enhanced testing for GE outbreaks  </a:t>
            </a:r>
            <a:r>
              <a:rPr b="1" sz="2800">
                <a:solidFill>
                  <a:srgbClr val="FFCC00"/>
                </a:solidFill>
                <a:latin typeface="Tahoma"/>
                <a:ea typeface="Tahoma"/>
                <a:cs typeface="Tahoma"/>
                <a:sym typeface="Tahoma"/>
              </a:rPr>
              <a:t>(NoV negatives for further identification)</a:t>
            </a:r>
          </a:p>
        </p:txBody>
      </p:sp>
      <p:pic>
        <p:nvPicPr>
          <p:cNvPr id="142" name="image.pdf"/>
          <p:cNvPicPr/>
          <p:nvPr/>
        </p:nvPicPr>
        <p:blipFill>
          <a:blip r:embed="rId2">
            <a:extLst/>
          </a:blip>
          <a:stretch>
            <a:fillRect/>
          </a:stretch>
        </p:blipFill>
        <p:spPr>
          <a:xfrm>
            <a:off x="1042987" y="1916112"/>
            <a:ext cx="7186613" cy="4154488"/>
          </a:xfrm>
          <a:prstGeom prst="rect">
            <a:avLst/>
          </a:prstGeom>
          <a:ln w="12700">
            <a:miter lim="400000"/>
          </a:ln>
        </p:spPr>
      </p:pic>
      <p:sp>
        <p:nvSpPr>
          <p:cNvPr id="143" name="Shape 143"/>
          <p:cNvSpPr/>
          <p:nvPr/>
        </p:nvSpPr>
        <p:spPr>
          <a:xfrm>
            <a:off x="1116012" y="5734050"/>
            <a:ext cx="1490663" cy="68198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nSpc>
                <a:spcPct val="50000"/>
              </a:lnSpc>
              <a:spcBef>
                <a:spcPts val="1200"/>
              </a:spcBef>
              <a:defRPr sz="1800"/>
            </a:pPr>
            <a:r>
              <a:rPr sz="2000">
                <a:latin typeface="Corbel"/>
                <a:ea typeface="Corbel"/>
                <a:cs typeface="Corbel"/>
                <a:sym typeface="Corbel"/>
              </a:rPr>
              <a:t>13.7%</a:t>
            </a:r>
            <a:endParaRPr sz="2000">
              <a:latin typeface="Corbel"/>
              <a:ea typeface="Corbel"/>
              <a:cs typeface="Corbel"/>
              <a:sym typeface="Corbel"/>
            </a:endParaRPr>
          </a:p>
          <a:p>
            <a:pPr lvl="0">
              <a:lnSpc>
                <a:spcPct val="50000"/>
              </a:lnSpc>
              <a:spcBef>
                <a:spcPts val="1200"/>
              </a:spcBef>
              <a:defRPr sz="1800"/>
            </a:pPr>
            <a:r>
              <a:rPr sz="2000">
                <a:latin typeface="Corbel"/>
                <a:ea typeface="Corbel"/>
                <a:cs typeface="Corbel"/>
                <a:sym typeface="Corbel"/>
              </a:rPr>
              <a:t>(5/29)</a:t>
            </a:r>
          </a:p>
        </p:txBody>
      </p:sp>
      <p:sp>
        <p:nvSpPr>
          <p:cNvPr id="144" name="Shape 144"/>
          <p:cNvSpPr/>
          <p:nvPr/>
        </p:nvSpPr>
        <p:spPr>
          <a:xfrm>
            <a:off x="3059112" y="5876925"/>
            <a:ext cx="1185863" cy="68198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nSpc>
                <a:spcPct val="50000"/>
              </a:lnSpc>
              <a:spcBef>
                <a:spcPts val="1200"/>
              </a:spcBef>
              <a:defRPr sz="1800"/>
            </a:pPr>
            <a:r>
              <a:rPr sz="2000">
                <a:latin typeface="Corbel"/>
                <a:ea typeface="Corbel"/>
                <a:cs typeface="Corbel"/>
                <a:sym typeface="Corbel"/>
              </a:rPr>
              <a:t>34.8%</a:t>
            </a:r>
            <a:endParaRPr sz="2000">
              <a:latin typeface="Corbel"/>
              <a:ea typeface="Corbel"/>
              <a:cs typeface="Corbel"/>
              <a:sym typeface="Corbel"/>
            </a:endParaRPr>
          </a:p>
          <a:p>
            <a:pPr lvl="0">
              <a:lnSpc>
                <a:spcPct val="50000"/>
              </a:lnSpc>
              <a:spcBef>
                <a:spcPts val="1200"/>
              </a:spcBef>
              <a:defRPr sz="1800"/>
            </a:pPr>
            <a:r>
              <a:rPr sz="2000">
                <a:latin typeface="Corbel"/>
                <a:ea typeface="Corbel"/>
                <a:cs typeface="Corbel"/>
                <a:sym typeface="Corbel"/>
              </a:rPr>
              <a:t>(16/46)</a:t>
            </a:r>
          </a:p>
        </p:txBody>
      </p:sp>
      <p:sp>
        <p:nvSpPr>
          <p:cNvPr id="145" name="Shape 145"/>
          <p:cNvSpPr/>
          <p:nvPr/>
        </p:nvSpPr>
        <p:spPr>
          <a:xfrm>
            <a:off x="5076825" y="6021387"/>
            <a:ext cx="1185863" cy="67563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1200"/>
              </a:spcBef>
              <a:defRPr sz="2000">
                <a:latin typeface="Corbel"/>
                <a:ea typeface="Corbel"/>
                <a:cs typeface="Corbel"/>
                <a:sym typeface="Corbel"/>
              </a:defRPr>
            </a:lvl1pPr>
          </a:lstStyle>
          <a:p>
            <a:pPr lvl="0">
              <a:defRPr sz="1800"/>
            </a:pPr>
            <a:r>
              <a:rPr sz="2000"/>
              <a:t>20.5% (17/83)</a:t>
            </a:r>
          </a:p>
        </p:txBody>
      </p:sp>
      <p:sp>
        <p:nvSpPr>
          <p:cNvPr id="146" name="Shape 146"/>
          <p:cNvSpPr/>
          <p:nvPr/>
        </p:nvSpPr>
        <p:spPr>
          <a:xfrm>
            <a:off x="6875462" y="5373687"/>
            <a:ext cx="1187451" cy="68198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nSpc>
                <a:spcPct val="50000"/>
              </a:lnSpc>
              <a:spcBef>
                <a:spcPts val="1200"/>
              </a:spcBef>
              <a:defRPr sz="1800"/>
            </a:pPr>
            <a:r>
              <a:rPr sz="2000">
                <a:latin typeface="Corbel"/>
                <a:ea typeface="Corbel"/>
                <a:cs typeface="Corbel"/>
                <a:sym typeface="Corbel"/>
              </a:rPr>
              <a:t>40.3%</a:t>
            </a:r>
            <a:endParaRPr sz="2000">
              <a:latin typeface="Corbel"/>
              <a:ea typeface="Corbel"/>
              <a:cs typeface="Corbel"/>
              <a:sym typeface="Corbel"/>
            </a:endParaRPr>
          </a:p>
          <a:p>
            <a:pPr lvl="0">
              <a:lnSpc>
                <a:spcPct val="50000"/>
              </a:lnSpc>
              <a:spcBef>
                <a:spcPts val="1200"/>
              </a:spcBef>
              <a:defRPr sz="1800"/>
            </a:pPr>
            <a:r>
              <a:rPr sz="2000">
                <a:latin typeface="Corbel"/>
                <a:ea typeface="Corbel"/>
                <a:cs typeface="Corbel"/>
                <a:sym typeface="Corbel"/>
              </a:rPr>
              <a:t>(25/62)</a:t>
            </a:r>
          </a:p>
        </p:txBody>
      </p:sp>
    </p:spTree>
  </p:cSld>
  <p:clrMapOvr>
    <a:masterClrMapping/>
  </p:clrMapOvr>
  <p:transitio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8" name="Shape 148"/>
          <p:cNvSpPr/>
          <p:nvPr/>
        </p:nvSpPr>
        <p:spPr>
          <a:xfrm>
            <a:off x="2555875" y="333374"/>
            <a:ext cx="6337300" cy="6375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b="1" sz="3600">
                <a:solidFill>
                  <a:srgbClr val="FFC000"/>
                </a:solidFill>
                <a:latin typeface="Tahoma"/>
                <a:ea typeface="Tahoma"/>
                <a:cs typeface="Tahoma"/>
                <a:sym typeface="Tahoma"/>
              </a:defRPr>
            </a:lvl1pPr>
          </a:lstStyle>
          <a:p>
            <a:pPr lvl="0">
              <a:defRPr b="0" sz="1800">
                <a:solidFill>
                  <a:srgbClr val="000000"/>
                </a:solidFill>
              </a:defRPr>
            </a:pPr>
            <a:r>
              <a:rPr b="1" sz="3600">
                <a:solidFill>
                  <a:srgbClr val="FFC000"/>
                </a:solidFill>
              </a:rPr>
              <a:t>Clinical perspectives</a:t>
            </a:r>
          </a:p>
        </p:txBody>
      </p:sp>
      <p:sp>
        <p:nvSpPr>
          <p:cNvPr id="149" name="Shape 149"/>
          <p:cNvSpPr/>
          <p:nvPr/>
        </p:nvSpPr>
        <p:spPr>
          <a:xfrm>
            <a:off x="504030" y="1737837"/>
            <a:ext cx="8135940" cy="41554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marL="200025" indent="-80963">
              <a:defRPr sz="1800"/>
            </a:pPr>
            <a:r>
              <a:rPr b="1" sz="3000">
                <a:latin typeface="Corbel"/>
                <a:ea typeface="Corbel"/>
                <a:cs typeface="Corbel"/>
                <a:sym typeface="Corbel"/>
              </a:rPr>
              <a:t>Clinical manifestations</a:t>
            </a:r>
            <a:endParaRPr b="1" sz="3000">
              <a:latin typeface="Corbel"/>
              <a:ea typeface="Corbel"/>
              <a:cs typeface="Corbel"/>
              <a:sym typeface="Corbel"/>
            </a:endParaRPr>
          </a:p>
          <a:p>
            <a:pPr lvl="0" marL="615419" indent="-496357">
              <a:spcBef>
                <a:spcPts val="600"/>
              </a:spcBef>
              <a:buClr>
                <a:srgbClr val="4F81BD"/>
              </a:buClr>
              <a:buSzPct val="80000"/>
              <a:buFont typeface="Wingdings"/>
              <a:buChar char="➢"/>
              <a:defRPr sz="1800"/>
            </a:pPr>
            <a:r>
              <a:rPr sz="3000">
                <a:latin typeface="Corbel"/>
                <a:ea typeface="Corbel"/>
                <a:cs typeface="Corbel"/>
                <a:sym typeface="Corbel"/>
              </a:rPr>
              <a:t>Asymptomatic</a:t>
            </a:r>
            <a:endParaRPr sz="3000">
              <a:latin typeface="Corbel"/>
              <a:ea typeface="Corbel"/>
              <a:cs typeface="Corbel"/>
              <a:sym typeface="Corbel"/>
            </a:endParaRPr>
          </a:p>
          <a:p>
            <a:pPr lvl="0" marL="615419" indent="-496357">
              <a:spcBef>
                <a:spcPts val="600"/>
              </a:spcBef>
              <a:buClr>
                <a:srgbClr val="4F81BD"/>
              </a:buClr>
              <a:buSzPct val="80000"/>
              <a:buFont typeface="Wingdings"/>
              <a:buChar char="➢"/>
              <a:defRPr sz="1800"/>
            </a:pPr>
            <a:r>
              <a:rPr sz="3000">
                <a:latin typeface="Corbel"/>
                <a:ea typeface="Corbel"/>
                <a:cs typeface="Corbel"/>
                <a:sym typeface="Corbel"/>
              </a:rPr>
              <a:t>The main symptoms of viral gastroenteritis are watery diarrhea and vomiting.  The affected person may also have headache, fever,  and abdominal cramps ("stomach ache”).</a:t>
            </a:r>
            <a:endParaRPr sz="3000">
              <a:latin typeface="Corbel"/>
              <a:ea typeface="Corbel"/>
              <a:cs typeface="Corbel"/>
              <a:sym typeface="Corbel"/>
            </a:endParaRPr>
          </a:p>
          <a:p>
            <a:pPr lvl="0" marL="615419" indent="-496357">
              <a:buClr>
                <a:srgbClr val="4F81BD"/>
              </a:buClr>
              <a:buSzPct val="80000"/>
              <a:buFont typeface="Wingdings"/>
              <a:buChar char="➢"/>
              <a:defRPr sz="1800"/>
            </a:pPr>
            <a:r>
              <a:rPr sz="3000">
                <a:latin typeface="Corbel"/>
                <a:ea typeface="Corbel"/>
                <a:cs typeface="Corbel"/>
                <a:sym typeface="Corbel"/>
              </a:rPr>
              <a:t>The symptoms and signs last for 2-3 days in most cases and however,  viral shedding can continue for several weeks (potential transmission).</a:t>
            </a:r>
          </a:p>
        </p:txBody>
      </p:sp>
    </p:spTree>
  </p:cSld>
  <p:clrMapOvr>
    <a:masterClrMapping/>
  </p:clrMapOvr>
  <p:transition spd="med" advClick="1"/>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1" name="Shape 151"/>
          <p:cNvSpPr/>
          <p:nvPr/>
        </p:nvSpPr>
        <p:spPr>
          <a:xfrm>
            <a:off x="2573336" y="397986"/>
            <a:ext cx="5761040" cy="6375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b="1" sz="3600">
                <a:solidFill>
                  <a:srgbClr val="FFC000"/>
                </a:solidFill>
                <a:latin typeface="Tahoma"/>
                <a:ea typeface="Tahoma"/>
                <a:cs typeface="Tahoma"/>
                <a:sym typeface="Tahoma"/>
              </a:defRPr>
            </a:lvl1pPr>
          </a:lstStyle>
          <a:p>
            <a:pPr lvl="0">
              <a:defRPr b="0" sz="1800">
                <a:solidFill>
                  <a:srgbClr val="000000"/>
                </a:solidFill>
              </a:defRPr>
            </a:pPr>
            <a:r>
              <a:rPr b="1" sz="3600">
                <a:solidFill>
                  <a:srgbClr val="FFC000"/>
                </a:solidFill>
              </a:rPr>
              <a:t>Clinical perspectives</a:t>
            </a:r>
          </a:p>
        </p:txBody>
      </p:sp>
      <p:sp>
        <p:nvSpPr>
          <p:cNvPr id="152" name="Shape 152"/>
          <p:cNvSpPr/>
          <p:nvPr/>
        </p:nvSpPr>
        <p:spPr>
          <a:xfrm>
            <a:off x="493712" y="1582736"/>
            <a:ext cx="8156577" cy="4795519"/>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spAutoFit/>
          </a:bodyPr>
          <a:lstStyle/>
          <a:p>
            <a:pPr lvl="0" marL="200025" indent="-80963">
              <a:lnSpc>
                <a:spcPct val="80000"/>
              </a:lnSpc>
              <a:spcBef>
                <a:spcPts val="600"/>
              </a:spcBef>
              <a:defRPr sz="1800"/>
            </a:pPr>
            <a:r>
              <a:rPr b="1" sz="2800">
                <a:latin typeface="Corbel"/>
                <a:ea typeface="Corbel"/>
                <a:cs typeface="Corbel"/>
                <a:sym typeface="Corbel"/>
              </a:rPr>
              <a:t>Clinical management </a:t>
            </a:r>
            <a:endParaRPr b="1" sz="2800">
              <a:latin typeface="Corbel"/>
              <a:ea typeface="Corbel"/>
              <a:cs typeface="Corbel"/>
              <a:sym typeface="Corbel"/>
            </a:endParaRPr>
          </a:p>
          <a:p>
            <a:pPr lvl="0" marL="891174" indent="-772112">
              <a:spcBef>
                <a:spcPts val="1200"/>
              </a:spcBef>
              <a:buClr>
                <a:srgbClr val="4F81BD"/>
              </a:buClr>
              <a:buSzPct val="80000"/>
              <a:buFont typeface="Wingdings"/>
              <a:buChar char="➢"/>
              <a:defRPr sz="1800"/>
            </a:pPr>
            <a:r>
              <a:rPr sz="2800">
                <a:latin typeface="Corbel"/>
                <a:ea typeface="Corbel"/>
                <a:cs typeface="Corbel"/>
                <a:sym typeface="Corbel"/>
              </a:rPr>
              <a:t>Due to the lack of effective antiviral drugs against the viruses, treatment of patients with viral gastroenteritis has been mainly focused on supportive therapy.</a:t>
            </a:r>
            <a:endParaRPr sz="2800">
              <a:latin typeface="Corbel"/>
              <a:ea typeface="Corbel"/>
              <a:cs typeface="Corbel"/>
              <a:sym typeface="Corbel"/>
            </a:endParaRPr>
          </a:p>
          <a:p>
            <a:pPr lvl="0" marL="891174" indent="-772112">
              <a:spcBef>
                <a:spcPts val="1200"/>
              </a:spcBef>
              <a:buClr>
                <a:srgbClr val="4F81BD"/>
              </a:buClr>
              <a:buSzPct val="80000"/>
              <a:buFont typeface="Wingdings"/>
              <a:buChar char="➢"/>
              <a:defRPr sz="1800"/>
            </a:pPr>
            <a:r>
              <a:rPr sz="2800">
                <a:latin typeface="Corbel"/>
                <a:ea typeface="Corbel"/>
                <a:cs typeface="Corbel"/>
                <a:sym typeface="Corbel"/>
              </a:rPr>
              <a:t>Rehydration therapy is currently the most important management for severe cases to reduce mortality in the developing countries. </a:t>
            </a:r>
            <a:endParaRPr sz="2800">
              <a:latin typeface="Corbel"/>
              <a:ea typeface="Corbel"/>
              <a:cs typeface="Corbel"/>
              <a:sym typeface="Corbel"/>
            </a:endParaRPr>
          </a:p>
          <a:p>
            <a:pPr lvl="0" marL="891174" indent="-772112">
              <a:buClr>
                <a:srgbClr val="4F81BD"/>
              </a:buClr>
              <a:buSzPct val="80000"/>
              <a:buFont typeface="Wingdings"/>
              <a:buChar char="➢"/>
              <a:defRPr sz="1800"/>
            </a:pPr>
            <a:r>
              <a:rPr sz="2800">
                <a:latin typeface="Corbel"/>
                <a:ea typeface="Corbel"/>
                <a:cs typeface="Corbel"/>
                <a:sym typeface="Corbel"/>
              </a:rPr>
              <a:t>A prompt diagnosis of viral gastroenteritis is critical. Although it may not help for curing the disease, it would avoid unnecessary use of antibiotics and prevent disease transmission.</a:t>
            </a:r>
          </a:p>
        </p:txBody>
      </p:sp>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9" name="Shape 69"/>
          <p:cNvSpPr/>
          <p:nvPr>
            <p:ph type="title" idx="4294967295"/>
          </p:nvPr>
        </p:nvSpPr>
        <p:spPr>
          <a:xfrm>
            <a:off x="611187" y="188911"/>
            <a:ext cx="8229601" cy="1254128"/>
          </a:xfrm>
          <a:prstGeom prst="rect">
            <a:avLst/>
          </a:prstGeom>
        </p:spPr>
        <p:txBody>
          <a:bodyPr lIns="0" tIns="0" rIns="0" bIns="0">
            <a:normAutofit fontScale="100000" lnSpcReduction="0"/>
          </a:bodyPr>
          <a:lstStyle/>
          <a:p>
            <a:pPr lvl="0">
              <a:defRPr sz="1800"/>
            </a:pPr>
            <a:r>
              <a:rPr b="1" sz="3600">
                <a:solidFill>
                  <a:srgbClr val="FFCC00"/>
                </a:solidFill>
                <a:latin typeface="Tahoma"/>
                <a:ea typeface="Tahoma"/>
                <a:cs typeface="Tahoma"/>
                <a:sym typeface="Tahoma"/>
              </a:rPr>
              <a:t>	 Acute gastroenteritis (GE)</a:t>
            </a:r>
            <a:r>
              <a:rPr sz="3600">
                <a:solidFill>
                  <a:srgbClr val="FFCC00"/>
                </a:solidFill>
                <a:latin typeface="Corbel"/>
                <a:ea typeface="Corbel"/>
                <a:cs typeface="Corbel"/>
                <a:sym typeface="Corbel"/>
              </a:rPr>
              <a:t> </a:t>
            </a:r>
          </a:p>
        </p:txBody>
      </p:sp>
      <p:sp>
        <p:nvSpPr>
          <p:cNvPr id="70" name="Shape 70"/>
          <p:cNvSpPr/>
          <p:nvPr/>
        </p:nvSpPr>
        <p:spPr>
          <a:xfrm>
            <a:off x="250824" y="1700211"/>
            <a:ext cx="8424865" cy="358139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marL="563914" indent="-454377">
              <a:lnSpc>
                <a:spcPct val="90000"/>
              </a:lnSpc>
              <a:spcBef>
                <a:spcPts val="500"/>
              </a:spcBef>
              <a:buClr>
                <a:srgbClr val="FF0000"/>
              </a:buClr>
              <a:buSzPct val="100000"/>
              <a:buFont typeface="Wingdings"/>
              <a:buChar char="➢"/>
              <a:defRPr sz="1800"/>
            </a:pPr>
            <a:r>
              <a:rPr sz="2400">
                <a:latin typeface="Corbel"/>
                <a:ea typeface="Corbel"/>
                <a:cs typeface="Corbel"/>
                <a:sym typeface="Corbel"/>
              </a:rPr>
              <a:t>Global prevalence in children &lt;5 years: diarrhea has been estimated to cause 700,000 deaths in 2011</a:t>
            </a:r>
            <a:endParaRPr sz="2400">
              <a:latin typeface="Corbel"/>
              <a:ea typeface="Corbel"/>
              <a:cs typeface="Corbel"/>
              <a:sym typeface="Corbel"/>
            </a:endParaRPr>
          </a:p>
          <a:p>
            <a:pPr lvl="0" marL="563914" indent="-454377">
              <a:lnSpc>
                <a:spcPct val="90000"/>
              </a:lnSpc>
              <a:spcBef>
                <a:spcPts val="500"/>
              </a:spcBef>
              <a:buClr>
                <a:srgbClr val="FF0000"/>
              </a:buClr>
              <a:buSzPct val="100000"/>
              <a:buFont typeface="Wingdings"/>
              <a:buChar char="➢"/>
              <a:defRPr sz="1800"/>
            </a:pPr>
            <a:r>
              <a:rPr sz="2400">
                <a:latin typeface="Corbel"/>
                <a:ea typeface="Corbel"/>
                <a:cs typeface="Corbel"/>
                <a:sym typeface="Corbel"/>
              </a:rPr>
              <a:t>~70% of deaths associated with diarrhea occur in the first 2 years of life</a:t>
            </a:r>
            <a:endParaRPr sz="2400">
              <a:latin typeface="Corbel"/>
              <a:ea typeface="Corbel"/>
              <a:cs typeface="Corbel"/>
              <a:sym typeface="Corbel"/>
            </a:endParaRPr>
          </a:p>
          <a:p>
            <a:pPr lvl="0" marL="563914" indent="-454377">
              <a:lnSpc>
                <a:spcPct val="90000"/>
              </a:lnSpc>
              <a:spcBef>
                <a:spcPts val="500"/>
              </a:spcBef>
              <a:buClr>
                <a:srgbClr val="FF0000"/>
              </a:buClr>
              <a:buSzPct val="100000"/>
              <a:buFont typeface="Wingdings"/>
              <a:buChar char="➢"/>
              <a:defRPr sz="1800"/>
            </a:pPr>
            <a:r>
              <a:rPr sz="2400">
                <a:latin typeface="Corbel"/>
                <a:ea typeface="Corbel"/>
                <a:cs typeface="Corbel"/>
                <a:sym typeface="Corbel"/>
              </a:rPr>
              <a:t>~30% of episodes of severe diarrhea are preventable by vaccination, i.e., rotavirus and cholera</a:t>
            </a:r>
            <a:endParaRPr sz="2400">
              <a:latin typeface="Corbel"/>
              <a:ea typeface="Corbel"/>
              <a:cs typeface="Corbel"/>
              <a:sym typeface="Corbel"/>
            </a:endParaRPr>
          </a:p>
          <a:p>
            <a:pPr lvl="0" marL="563914" indent="-454377">
              <a:lnSpc>
                <a:spcPct val="90000"/>
              </a:lnSpc>
              <a:spcBef>
                <a:spcPts val="500"/>
              </a:spcBef>
              <a:buClr>
                <a:srgbClr val="FF0000"/>
              </a:buClr>
              <a:buSzPct val="100000"/>
              <a:buFont typeface="Wingdings"/>
              <a:buChar char="➢"/>
              <a:defRPr sz="1800"/>
            </a:pPr>
            <a:r>
              <a:rPr sz="2400">
                <a:latin typeface="Corbel"/>
                <a:ea typeface="Corbel"/>
                <a:cs typeface="Corbel"/>
                <a:sym typeface="Corbel"/>
              </a:rPr>
              <a:t>~75% of diarrheal mortality are concentrated in 15 high-burden countries, yet data from these countries are scant</a:t>
            </a:r>
            <a:endParaRPr sz="2400">
              <a:latin typeface="Corbel"/>
              <a:ea typeface="Corbel"/>
              <a:cs typeface="Corbel"/>
              <a:sym typeface="Corbel"/>
            </a:endParaRPr>
          </a:p>
          <a:p>
            <a:pPr lvl="0" marL="563914" indent="-454377">
              <a:lnSpc>
                <a:spcPct val="90000"/>
              </a:lnSpc>
              <a:spcBef>
                <a:spcPts val="500"/>
              </a:spcBef>
              <a:buClr>
                <a:srgbClr val="FF0000"/>
              </a:buClr>
              <a:buSzPct val="100000"/>
              <a:buFont typeface="Wingdings"/>
              <a:buChar char="➢"/>
              <a:defRPr sz="1800"/>
            </a:pPr>
            <a:r>
              <a:rPr sz="2400">
                <a:latin typeface="Corbel"/>
                <a:ea typeface="Corbel"/>
                <a:cs typeface="Corbel"/>
                <a:sym typeface="Corbel"/>
              </a:rPr>
              <a:t>Globally, malnutrition is a key risk factor for the morbidity and mortality associated with diarrhea</a:t>
            </a:r>
          </a:p>
        </p:txBody>
      </p:sp>
      <p:sp>
        <p:nvSpPr>
          <p:cNvPr id="71" name="Shape 71"/>
          <p:cNvSpPr/>
          <p:nvPr/>
        </p:nvSpPr>
        <p:spPr>
          <a:xfrm>
            <a:off x="323850" y="6092825"/>
            <a:ext cx="4895850" cy="345438"/>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a:defRPr sz="1800"/>
            </a:pPr>
            <a:r>
              <a:rPr>
                <a:solidFill>
                  <a:srgbClr val="0000FF"/>
                </a:solidFill>
                <a:latin typeface="Corbel"/>
                <a:ea typeface="Corbel"/>
                <a:cs typeface="Corbel"/>
                <a:sym typeface="Corbel"/>
              </a:rPr>
              <a:t>Fischer Walker CL, et al. </a:t>
            </a:r>
            <a:r>
              <a:rPr i="1">
                <a:solidFill>
                  <a:srgbClr val="0000FF"/>
                </a:solidFill>
                <a:latin typeface="Corbel"/>
                <a:ea typeface="Corbel"/>
                <a:cs typeface="Corbel"/>
                <a:sym typeface="Corbel"/>
              </a:rPr>
              <a:t>Lancet 2013; </a:t>
            </a:r>
          </a:p>
        </p:txBody>
      </p:sp>
    </p:spTree>
  </p:cSld>
  <p:clrMapOvr>
    <a:masterClrMapping/>
  </p:clrMapOvr>
  <p:transition spd="med" advClick="1"/>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4" name="Shape 154"/>
          <p:cNvSpPr/>
          <p:nvPr/>
        </p:nvSpPr>
        <p:spPr>
          <a:xfrm>
            <a:off x="612775" y="450850"/>
            <a:ext cx="8153400" cy="546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defRPr b="1" sz="3600">
                <a:solidFill>
                  <a:srgbClr val="FFC800"/>
                </a:solidFill>
                <a:latin typeface="Tahoma"/>
                <a:ea typeface="Tahoma"/>
                <a:cs typeface="Tahoma"/>
                <a:sym typeface="Tahoma"/>
              </a:defRPr>
            </a:lvl1pPr>
          </a:lstStyle>
          <a:p>
            <a:pPr lvl="0">
              <a:defRPr b="0" sz="1800">
                <a:solidFill>
                  <a:srgbClr val="000000"/>
                </a:solidFill>
              </a:defRPr>
            </a:pPr>
            <a:r>
              <a:rPr b="1" sz="3600">
                <a:solidFill>
                  <a:srgbClr val="FFC800"/>
                </a:solidFill>
              </a:rPr>
              <a:t>Knowledge Gaps</a:t>
            </a:r>
          </a:p>
        </p:txBody>
      </p:sp>
      <p:sp>
        <p:nvSpPr>
          <p:cNvPr id="155" name="Shape 155"/>
          <p:cNvSpPr/>
          <p:nvPr/>
        </p:nvSpPr>
        <p:spPr>
          <a:xfrm>
            <a:off x="1098549" y="2028826"/>
            <a:ext cx="7734252" cy="311149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marL="319086" indent="-319086">
              <a:lnSpc>
                <a:spcPct val="120000"/>
              </a:lnSpc>
              <a:defRPr sz="3600">
                <a:latin typeface="Corbel"/>
                <a:ea typeface="Corbel"/>
                <a:cs typeface="Corbel"/>
                <a:sym typeface="Corbel"/>
              </a:defRPr>
            </a:lvl1pPr>
          </a:lstStyle>
          <a:p>
            <a:pPr lvl="0">
              <a:defRPr sz="1800"/>
            </a:pPr>
            <a:r>
              <a:rPr sz="3600"/>
              <a:t>We test too few pathogens in too small numbers of patients and thus do not understand the true impact of AGEs on public and community health as well as socio-economics</a:t>
            </a:r>
          </a:p>
        </p:txBody>
      </p:sp>
    </p:spTree>
  </p:cSld>
  <p:clrMapOvr>
    <a:masterClrMapping/>
  </p:clrMapOvr>
  <p:transition spd="med" advClick="1"/>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7" name="Shape 157"/>
          <p:cNvSpPr/>
          <p:nvPr/>
        </p:nvSpPr>
        <p:spPr>
          <a:xfrm>
            <a:off x="1258886" y="138112"/>
            <a:ext cx="7885115" cy="10922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defRPr b="1" sz="3600">
                <a:solidFill>
                  <a:srgbClr val="FFC800"/>
                </a:solidFill>
                <a:latin typeface="Tahoma"/>
                <a:ea typeface="Tahoma"/>
                <a:cs typeface="Tahoma"/>
                <a:sym typeface="Tahoma"/>
              </a:defRPr>
            </a:lvl1pPr>
          </a:lstStyle>
          <a:p>
            <a:pPr lvl="0">
              <a:defRPr b="0" sz="1800">
                <a:solidFill>
                  <a:srgbClr val="000000"/>
                </a:solidFill>
              </a:defRPr>
            </a:pPr>
            <a:r>
              <a:rPr b="1" sz="3600">
                <a:solidFill>
                  <a:srgbClr val="FFC800"/>
                </a:solidFill>
              </a:rPr>
              <a:t>Challenge of disclosing true epidemiology of GE diseases</a:t>
            </a:r>
          </a:p>
        </p:txBody>
      </p:sp>
      <p:pic>
        <p:nvPicPr>
          <p:cNvPr id="158" name="image4.png"/>
          <p:cNvPicPr/>
          <p:nvPr/>
        </p:nvPicPr>
        <p:blipFill>
          <a:blip r:embed="rId2">
            <a:extLst/>
          </a:blip>
          <a:stretch>
            <a:fillRect/>
          </a:stretch>
        </p:blipFill>
        <p:spPr>
          <a:xfrm>
            <a:off x="611187" y="1557337"/>
            <a:ext cx="6705601" cy="5184777"/>
          </a:xfrm>
          <a:prstGeom prst="rect">
            <a:avLst/>
          </a:prstGeom>
          <a:ln w="12700">
            <a:miter lim="400000"/>
          </a:ln>
        </p:spPr>
      </p:pic>
    </p:spTree>
  </p:cSld>
  <p:clrMapOvr>
    <a:masterClrMapping/>
  </p:clrMapOvr>
  <p:transition spd="med" advClick="1"/>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0" name="Shape 160"/>
          <p:cNvSpPr/>
          <p:nvPr/>
        </p:nvSpPr>
        <p:spPr>
          <a:xfrm>
            <a:off x="1331911" y="195262"/>
            <a:ext cx="7704140" cy="10922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defRPr b="1" sz="3600">
                <a:solidFill>
                  <a:srgbClr val="FFC943"/>
                </a:solidFill>
                <a:latin typeface="Tahoma"/>
                <a:ea typeface="Tahoma"/>
                <a:cs typeface="Tahoma"/>
                <a:sym typeface="Tahoma"/>
              </a:defRPr>
            </a:lvl1pPr>
          </a:lstStyle>
          <a:p>
            <a:pPr lvl="0">
              <a:defRPr b="0" sz="1800">
                <a:solidFill>
                  <a:srgbClr val="000000"/>
                </a:solidFill>
              </a:defRPr>
            </a:pPr>
            <a:r>
              <a:rPr b="1" sz="3600">
                <a:solidFill>
                  <a:srgbClr val="FFC943"/>
                </a:solidFill>
              </a:rPr>
              <a:t>Technology evolution of molecular diagnostics on viruses</a:t>
            </a:r>
          </a:p>
        </p:txBody>
      </p:sp>
      <p:grpSp>
        <p:nvGrpSpPr>
          <p:cNvPr id="173" name="Group 173"/>
          <p:cNvGrpSpPr/>
          <p:nvPr/>
        </p:nvGrpSpPr>
        <p:grpSpPr>
          <a:xfrm>
            <a:off x="509160" y="987424"/>
            <a:ext cx="8635952" cy="5570541"/>
            <a:chOff x="0" y="0"/>
            <a:chExt cx="8635950" cy="5570539"/>
          </a:xfrm>
        </p:grpSpPr>
        <p:pic>
          <p:nvPicPr>
            <p:cNvPr id="161" name="image5.png"/>
            <p:cNvPicPr/>
            <p:nvPr/>
          </p:nvPicPr>
          <p:blipFill>
            <a:blip r:embed="rId2">
              <a:extLst/>
            </a:blip>
            <a:stretch>
              <a:fillRect/>
            </a:stretch>
          </p:blipFill>
          <p:spPr>
            <a:xfrm>
              <a:off x="34338" y="-1"/>
              <a:ext cx="3164620" cy="3829052"/>
            </a:xfrm>
            <a:prstGeom prst="rect">
              <a:avLst/>
            </a:prstGeom>
            <a:ln w="12700" cap="flat">
              <a:noFill/>
              <a:miter lim="400000"/>
            </a:ln>
            <a:effectLst/>
          </p:spPr>
        </p:pic>
        <p:pic>
          <p:nvPicPr>
            <p:cNvPr id="162" name="image6.png"/>
            <p:cNvPicPr/>
            <p:nvPr/>
          </p:nvPicPr>
          <p:blipFill>
            <a:blip r:embed="rId3">
              <a:extLst/>
            </a:blip>
            <a:stretch>
              <a:fillRect/>
            </a:stretch>
          </p:blipFill>
          <p:spPr>
            <a:xfrm>
              <a:off x="1198932" y="255587"/>
              <a:ext cx="3425273" cy="4078289"/>
            </a:xfrm>
            <a:prstGeom prst="rect">
              <a:avLst/>
            </a:prstGeom>
            <a:ln w="12700" cap="flat">
              <a:noFill/>
              <a:miter lim="400000"/>
            </a:ln>
            <a:effectLst/>
          </p:spPr>
        </p:pic>
        <p:grpSp>
          <p:nvGrpSpPr>
            <p:cNvPr id="171" name="Group 171"/>
            <p:cNvGrpSpPr/>
            <p:nvPr/>
          </p:nvGrpSpPr>
          <p:grpSpPr>
            <a:xfrm>
              <a:off x="-1" y="2941637"/>
              <a:ext cx="8106288" cy="2618740"/>
              <a:chOff x="0" y="0"/>
              <a:chExt cx="8106287" cy="2618739"/>
            </a:xfrm>
          </p:grpSpPr>
          <p:sp>
            <p:nvSpPr>
              <p:cNvPr id="163" name="Shape 163"/>
              <p:cNvSpPr/>
              <p:nvPr/>
            </p:nvSpPr>
            <p:spPr>
              <a:xfrm>
                <a:off x="3126048" y="1344612"/>
                <a:ext cx="658772" cy="39623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8" tIns="45718" rIns="45718" bIns="45718" numCol="1" anchor="t">
                <a:spAutoFit/>
              </a:bodyPr>
              <a:lstStyle>
                <a:lvl1pPr algn="ctr">
                  <a:defRPr sz="2000">
                    <a:latin typeface="Tahoma"/>
                    <a:ea typeface="Tahoma"/>
                    <a:cs typeface="Tahoma"/>
                    <a:sym typeface="Tahoma"/>
                  </a:defRPr>
                </a:lvl1pPr>
              </a:lstStyle>
              <a:p>
                <a:pPr lvl="0">
                  <a:defRPr sz="1800"/>
                </a:pPr>
                <a:r>
                  <a:rPr sz="2000"/>
                  <a:t>2000</a:t>
                </a:r>
              </a:p>
            </p:txBody>
          </p:sp>
          <p:sp>
            <p:nvSpPr>
              <p:cNvPr id="164" name="Shape 164"/>
              <p:cNvSpPr/>
              <p:nvPr/>
            </p:nvSpPr>
            <p:spPr>
              <a:xfrm>
                <a:off x="5426341" y="2133601"/>
                <a:ext cx="825162" cy="48513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8" tIns="45718" rIns="45718" bIns="45718" numCol="1" anchor="t">
                <a:spAutoFit/>
              </a:bodyPr>
              <a:lstStyle>
                <a:lvl1pPr algn="ctr">
                  <a:defRPr sz="2600">
                    <a:latin typeface="Tahoma"/>
                    <a:ea typeface="Tahoma"/>
                    <a:cs typeface="Tahoma"/>
                    <a:sym typeface="Tahoma"/>
                  </a:defRPr>
                </a:lvl1pPr>
              </a:lstStyle>
              <a:p>
                <a:pPr lvl="0">
                  <a:defRPr sz="1800"/>
                </a:pPr>
                <a:r>
                  <a:rPr sz="2600"/>
                  <a:t>2012</a:t>
                </a:r>
              </a:p>
            </p:txBody>
          </p:sp>
          <p:sp>
            <p:nvSpPr>
              <p:cNvPr id="165" name="Shape 165"/>
              <p:cNvSpPr/>
              <p:nvPr/>
            </p:nvSpPr>
            <p:spPr>
              <a:xfrm>
                <a:off x="1773645" y="862012"/>
                <a:ext cx="603309" cy="37083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8" tIns="45718" rIns="45718" bIns="45718" numCol="1" anchor="t">
                <a:spAutoFit/>
              </a:bodyPr>
              <a:lstStyle>
                <a:lvl1pPr algn="ctr">
                  <a:defRPr sz="1800">
                    <a:latin typeface="Tahoma"/>
                    <a:ea typeface="Tahoma"/>
                    <a:cs typeface="Tahoma"/>
                    <a:sym typeface="Tahoma"/>
                  </a:defRPr>
                </a:lvl1pPr>
              </a:lstStyle>
              <a:p>
                <a:pPr lvl="0"/>
                <a:r>
                  <a:t>1995</a:t>
                </a:r>
              </a:p>
            </p:txBody>
          </p:sp>
          <p:sp>
            <p:nvSpPr>
              <p:cNvPr id="166" name="Shape 166"/>
              <p:cNvSpPr/>
              <p:nvPr/>
            </p:nvSpPr>
            <p:spPr>
              <a:xfrm>
                <a:off x="1014226" y="585787"/>
                <a:ext cx="464650" cy="29463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8" tIns="45718" rIns="45718" bIns="45718" numCol="1" anchor="t">
                <a:spAutoFit/>
              </a:bodyPr>
              <a:lstStyle>
                <a:lvl1pPr algn="ctr">
                  <a:defRPr sz="1300">
                    <a:latin typeface="Tahoma"/>
                    <a:ea typeface="Tahoma"/>
                    <a:cs typeface="Tahoma"/>
                    <a:sym typeface="Tahoma"/>
                  </a:defRPr>
                </a:lvl1pPr>
              </a:lstStyle>
              <a:p>
                <a:pPr lvl="0">
                  <a:defRPr sz="1800"/>
                </a:pPr>
                <a:r>
                  <a:rPr sz="1300"/>
                  <a:t>1990</a:t>
                </a:r>
              </a:p>
            </p:txBody>
          </p:sp>
          <p:sp>
            <p:nvSpPr>
              <p:cNvPr id="167" name="Shape 167"/>
              <p:cNvSpPr/>
              <p:nvPr/>
            </p:nvSpPr>
            <p:spPr>
              <a:xfrm>
                <a:off x="436768" y="358775"/>
                <a:ext cx="381455" cy="24383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8" tIns="45718" rIns="45718" bIns="45718" numCol="1" anchor="t">
                <a:spAutoFit/>
              </a:bodyPr>
              <a:lstStyle>
                <a:lvl1pPr algn="ctr">
                  <a:defRPr sz="1000">
                    <a:latin typeface="Tahoma"/>
                    <a:ea typeface="Tahoma"/>
                    <a:cs typeface="Tahoma"/>
                    <a:sym typeface="Tahoma"/>
                  </a:defRPr>
                </a:lvl1pPr>
              </a:lstStyle>
              <a:p>
                <a:pPr lvl="0">
                  <a:defRPr sz="1800"/>
                </a:pPr>
                <a:r>
                  <a:rPr sz="1000"/>
                  <a:t>1985</a:t>
                </a:r>
              </a:p>
            </p:txBody>
          </p:sp>
          <p:sp>
            <p:nvSpPr>
              <p:cNvPr id="168" name="Shape 168"/>
              <p:cNvSpPr/>
              <p:nvPr/>
            </p:nvSpPr>
            <p:spPr>
              <a:xfrm>
                <a:off x="0" y="193675"/>
                <a:ext cx="325992" cy="21843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8" tIns="45718" rIns="45718" bIns="45718" numCol="1" anchor="t">
                <a:spAutoFit/>
              </a:bodyPr>
              <a:lstStyle>
                <a:lvl1pPr algn="ctr">
                  <a:defRPr sz="800">
                    <a:latin typeface="Tahoma"/>
                    <a:ea typeface="Tahoma"/>
                    <a:cs typeface="Tahoma"/>
                    <a:sym typeface="Tahoma"/>
                  </a:defRPr>
                </a:lvl1pPr>
              </a:lstStyle>
              <a:p>
                <a:pPr lvl="0">
                  <a:defRPr sz="1800"/>
                </a:pPr>
                <a:r>
                  <a:rPr sz="800"/>
                  <a:t>1980</a:t>
                </a:r>
              </a:p>
            </p:txBody>
          </p:sp>
          <p:sp>
            <p:nvSpPr>
              <p:cNvPr id="169" name="Shape 169"/>
              <p:cNvSpPr/>
              <p:nvPr/>
            </p:nvSpPr>
            <p:spPr>
              <a:xfrm>
                <a:off x="64414" y="-1"/>
                <a:ext cx="8041874" cy="25717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 y="0"/>
                    </a:moveTo>
                    <a:lnTo>
                      <a:pt x="18961" y="17600"/>
                    </a:lnTo>
                    <a:lnTo>
                      <a:pt x="19149" y="16720"/>
                    </a:lnTo>
                    <a:lnTo>
                      <a:pt x="21600" y="21600"/>
                    </a:lnTo>
                    <a:lnTo>
                      <a:pt x="18099" y="20720"/>
                    </a:lnTo>
                    <a:lnTo>
                      <a:pt x="18368" y="19840"/>
                    </a:lnTo>
                    <a:lnTo>
                      <a:pt x="0" y="480"/>
                    </a:lnTo>
                    <a:lnTo>
                      <a:pt x="108" y="0"/>
                    </a:lnTo>
                    <a:close/>
                  </a:path>
                </a:pathLst>
              </a:custGeom>
              <a:solidFill>
                <a:srgbClr val="77933C"/>
              </a:solidFill>
              <a:ln w="12700" cap="flat">
                <a:noFill/>
                <a:miter lim="400000"/>
              </a:ln>
              <a:effectLst/>
            </p:spPr>
            <p:txBody>
              <a:bodyPr wrap="square" lIns="0" tIns="0" rIns="0" bIns="0" numCol="1" anchor="ctr">
                <a:noAutofit/>
              </a:bodyPr>
              <a:lstStyle/>
              <a:p>
                <a:pPr lvl="0">
                  <a:defRPr>
                    <a:latin typeface="Arial"/>
                    <a:ea typeface="Arial"/>
                    <a:cs typeface="Arial"/>
                    <a:sym typeface="Arial"/>
                  </a:defRPr>
                </a:pPr>
              </a:p>
            </p:txBody>
          </p:sp>
          <p:sp>
            <p:nvSpPr>
              <p:cNvPr id="170" name="Shape 170"/>
              <p:cNvSpPr/>
              <p:nvPr/>
            </p:nvSpPr>
            <p:spPr>
              <a:xfrm rot="1081637">
                <a:off x="5936450" y="1943427"/>
                <a:ext cx="1752287" cy="38353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8" tIns="45718" rIns="45718" bIns="45718" numCol="1" anchor="t">
                <a:spAutoFit/>
              </a:bodyPr>
              <a:lstStyle>
                <a:lvl1pPr algn="ctr">
                  <a:defRPr sz="2000">
                    <a:solidFill>
                      <a:srgbClr val="FFFFFF"/>
                    </a:solidFill>
                    <a:latin typeface="Corbel"/>
                    <a:ea typeface="Corbel"/>
                    <a:cs typeface="Corbel"/>
                    <a:sym typeface="Corbel"/>
                  </a:defRPr>
                </a:lvl1pPr>
              </a:lstStyle>
              <a:p>
                <a:pPr lvl="0">
                  <a:defRPr sz="1800">
                    <a:solidFill>
                      <a:srgbClr val="000000"/>
                    </a:solidFill>
                  </a:defRPr>
                </a:pPr>
                <a:r>
                  <a:rPr sz="2000">
                    <a:solidFill>
                      <a:srgbClr val="FFFFFF"/>
                    </a:solidFill>
                  </a:rPr>
                  <a:t>Going Molecular</a:t>
                </a:r>
              </a:p>
            </p:txBody>
          </p:sp>
        </p:grpSp>
        <p:pic>
          <p:nvPicPr>
            <p:cNvPr id="172" name="image7.png"/>
            <p:cNvPicPr/>
            <p:nvPr/>
          </p:nvPicPr>
          <p:blipFill>
            <a:blip r:embed="rId4">
              <a:extLst/>
            </a:blip>
            <a:stretch>
              <a:fillRect/>
            </a:stretch>
          </p:blipFill>
          <p:spPr>
            <a:xfrm>
              <a:off x="5362725" y="1322387"/>
              <a:ext cx="3273226" cy="4248153"/>
            </a:xfrm>
            <a:prstGeom prst="rect">
              <a:avLst/>
            </a:prstGeom>
            <a:ln w="12700" cap="flat">
              <a:noFill/>
              <a:miter lim="400000"/>
            </a:ln>
            <a:effectLst/>
          </p:spPr>
        </p:pic>
      </p:grpSp>
      <p:sp>
        <p:nvSpPr>
          <p:cNvPr id="174" name="Shape 174"/>
          <p:cNvSpPr/>
          <p:nvPr/>
        </p:nvSpPr>
        <p:spPr>
          <a:xfrm>
            <a:off x="4572000" y="5562600"/>
            <a:ext cx="662938" cy="408938"/>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sz="2200">
                <a:latin typeface="Corbel"/>
                <a:ea typeface="Corbel"/>
                <a:cs typeface="Corbel"/>
                <a:sym typeface="Corbel"/>
              </a:defRPr>
            </a:lvl1pPr>
          </a:lstStyle>
          <a:p>
            <a:pPr lvl="0">
              <a:defRPr sz="1800"/>
            </a:pPr>
            <a:r>
              <a:rPr sz="2200"/>
              <a:t>2005</a:t>
            </a:r>
          </a:p>
        </p:txBody>
      </p:sp>
      <p:pic>
        <p:nvPicPr>
          <p:cNvPr id="175" name="image8.png"/>
          <p:cNvPicPr/>
          <p:nvPr/>
        </p:nvPicPr>
        <p:blipFill>
          <a:blip r:embed="rId5">
            <a:extLst/>
          </a:blip>
          <a:stretch>
            <a:fillRect/>
          </a:stretch>
        </p:blipFill>
        <p:spPr>
          <a:xfrm>
            <a:off x="3260725" y="1782761"/>
            <a:ext cx="3395663" cy="4022728"/>
          </a:xfrm>
          <a:prstGeom prst="rect">
            <a:avLst/>
          </a:prstGeom>
          <a:ln w="12700">
            <a:miter lim="400000"/>
          </a:ln>
        </p:spPr>
      </p:pic>
      <p:grpSp>
        <p:nvGrpSpPr>
          <p:cNvPr id="178" name="Group 178"/>
          <p:cNvGrpSpPr/>
          <p:nvPr/>
        </p:nvGrpSpPr>
        <p:grpSpPr>
          <a:xfrm>
            <a:off x="4906962" y="1517650"/>
            <a:ext cx="4249739" cy="871539"/>
            <a:chOff x="0" y="0"/>
            <a:chExt cx="4249738" cy="871538"/>
          </a:xfrm>
        </p:grpSpPr>
        <p:pic>
          <p:nvPicPr>
            <p:cNvPr id="176" name="image9.png"/>
            <p:cNvPicPr/>
            <p:nvPr/>
          </p:nvPicPr>
          <p:blipFill>
            <a:blip r:embed="rId6">
              <a:extLst/>
            </a:blip>
            <a:stretch>
              <a:fillRect/>
            </a:stretch>
          </p:blipFill>
          <p:spPr>
            <a:xfrm>
              <a:off x="0" y="0"/>
              <a:ext cx="4249739" cy="871539"/>
            </a:xfrm>
            <a:prstGeom prst="rect">
              <a:avLst/>
            </a:prstGeom>
            <a:ln w="12700" cap="flat">
              <a:noFill/>
              <a:miter lim="400000"/>
            </a:ln>
            <a:effectLst/>
          </p:spPr>
        </p:pic>
        <p:sp>
          <p:nvSpPr>
            <p:cNvPr id="177" name="Shape 177"/>
            <p:cNvSpPr/>
            <p:nvPr/>
          </p:nvSpPr>
          <p:spPr>
            <a:xfrm>
              <a:off x="65087" y="39687"/>
              <a:ext cx="4114802" cy="70103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t">
              <a:spAutoFit/>
            </a:bodyPr>
            <a:lstStyle/>
            <a:p>
              <a:pPr lvl="0">
                <a:buClr>
                  <a:srgbClr val="17375E"/>
                </a:buClr>
                <a:buSzPct val="75000"/>
                <a:buFont typeface="Wingdings"/>
                <a:buChar char="●"/>
                <a:defRPr sz="1800"/>
              </a:pPr>
              <a:r>
                <a:rPr sz="1400">
                  <a:latin typeface="Corbel"/>
                  <a:ea typeface="Corbel"/>
                  <a:cs typeface="Corbel"/>
                  <a:sym typeface="Corbel"/>
                </a:rPr>
                <a:t> Improved performance over traditional methods</a:t>
              </a:r>
              <a:endParaRPr sz="1400">
                <a:latin typeface="Corbel"/>
                <a:ea typeface="Corbel"/>
                <a:cs typeface="Corbel"/>
                <a:sym typeface="Corbel"/>
              </a:endParaRPr>
            </a:p>
            <a:p>
              <a:pPr lvl="0">
                <a:buClr>
                  <a:srgbClr val="4A452A"/>
                </a:buClr>
                <a:buSzPct val="75000"/>
                <a:buFont typeface="Wingdings"/>
                <a:buChar char="●"/>
                <a:defRPr sz="1800"/>
              </a:pPr>
              <a:r>
                <a:rPr sz="1400">
                  <a:latin typeface="Corbel"/>
                  <a:ea typeface="Corbel"/>
                  <a:cs typeface="Corbel"/>
                  <a:sym typeface="Corbel"/>
                </a:rPr>
                <a:t> Faster turnaround time</a:t>
              </a:r>
              <a:endParaRPr sz="1400">
                <a:latin typeface="Corbel"/>
                <a:ea typeface="Corbel"/>
                <a:cs typeface="Corbel"/>
                <a:sym typeface="Corbel"/>
              </a:endParaRPr>
            </a:p>
            <a:p>
              <a:pPr lvl="0">
                <a:buClr>
                  <a:srgbClr val="4A452A"/>
                </a:buClr>
                <a:buSzPct val="75000"/>
                <a:buFont typeface="Wingdings"/>
                <a:buChar char="●"/>
                <a:defRPr sz="1800"/>
              </a:pPr>
              <a:r>
                <a:rPr sz="1400">
                  <a:latin typeface="Corbel"/>
                  <a:ea typeface="Corbel"/>
                  <a:cs typeface="Corbel"/>
                  <a:sym typeface="Corbel"/>
                </a:rPr>
                <a:t> Impact on patient care and management</a:t>
              </a:r>
            </a:p>
          </p:txBody>
        </p:sp>
      </p:grpSp>
      <p:sp>
        <p:nvSpPr>
          <p:cNvPr id="179" name="Shape 179"/>
          <p:cNvSpPr/>
          <p:nvPr/>
        </p:nvSpPr>
        <p:spPr>
          <a:xfrm>
            <a:off x="228600" y="6324600"/>
            <a:ext cx="5715000" cy="294638"/>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spcBef>
                <a:spcPts val="800"/>
              </a:spcBef>
              <a:defRPr sz="1400">
                <a:solidFill>
                  <a:srgbClr val="0000FF"/>
                </a:solidFill>
                <a:latin typeface="Corbel"/>
                <a:ea typeface="Corbel"/>
                <a:cs typeface="Corbel"/>
                <a:sym typeface="Corbel"/>
              </a:defRPr>
            </a:lvl1pPr>
          </a:lstStyle>
          <a:p>
            <a:pPr lvl="0">
              <a:defRPr sz="1800">
                <a:solidFill>
                  <a:srgbClr val="000000"/>
                </a:solidFill>
              </a:defRPr>
            </a:pPr>
            <a:r>
              <a:rPr sz="1400">
                <a:solidFill>
                  <a:srgbClr val="0000FF"/>
                </a:solidFill>
              </a:rPr>
              <a:t>Modification of Dr. Richard L. Hodinka slides </a:t>
            </a:r>
          </a:p>
        </p:txBody>
      </p:sp>
    </p:spTree>
  </p:cSld>
  <p:clrMapOvr>
    <a:masterClrMapping/>
  </p:clrMapOvr>
  <p:transition spd="med" advClick="1"/>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1" name="Shape 181"/>
          <p:cNvSpPr/>
          <p:nvPr>
            <p:ph type="body" idx="4294967295"/>
          </p:nvPr>
        </p:nvSpPr>
        <p:spPr>
          <a:xfrm>
            <a:off x="228599" y="1828800"/>
            <a:ext cx="5567365" cy="4175125"/>
          </a:xfrm>
          <a:prstGeom prst="rect">
            <a:avLst/>
          </a:prstGeom>
        </p:spPr>
        <p:txBody>
          <a:bodyPr lIns="0" tIns="0" rIns="0" bIns="0">
            <a:normAutofit fontScale="100000" lnSpcReduction="0"/>
          </a:bodyPr>
          <a:lstStyle/>
          <a:p>
            <a:pPr lvl="0" marL="553375" indent="-434312">
              <a:lnSpc>
                <a:spcPct val="100000"/>
              </a:lnSpc>
              <a:spcBef>
                <a:spcPts val="0"/>
              </a:spcBef>
              <a:buClr>
                <a:srgbClr val="4F81BD"/>
              </a:buClr>
              <a:buSzPct val="80000"/>
              <a:buChar char="➢"/>
              <a:defRPr sz="1800"/>
            </a:pPr>
            <a:r>
              <a:rPr sz="2800"/>
              <a:t>Cheaper </a:t>
            </a:r>
            <a:endParaRPr sz="2800"/>
          </a:p>
          <a:p>
            <a:pPr lvl="0" marL="553375" indent="-434312">
              <a:lnSpc>
                <a:spcPct val="100000"/>
              </a:lnSpc>
              <a:spcBef>
                <a:spcPts val="0"/>
              </a:spcBef>
              <a:buClr>
                <a:srgbClr val="4F81BD"/>
              </a:buClr>
              <a:buSzPct val="80000"/>
              <a:buChar char="➢"/>
              <a:defRPr sz="1800"/>
            </a:pPr>
            <a:r>
              <a:rPr sz="2800"/>
              <a:t>Low sensitivity</a:t>
            </a:r>
            <a:endParaRPr sz="2800"/>
          </a:p>
          <a:p>
            <a:pPr lvl="0" marL="553375" indent="-434312">
              <a:lnSpc>
                <a:spcPct val="100000"/>
              </a:lnSpc>
              <a:spcBef>
                <a:spcPts val="1200"/>
              </a:spcBef>
              <a:buClr>
                <a:srgbClr val="4F81BD"/>
              </a:buClr>
              <a:buSzPct val="80000"/>
              <a:buChar char="➢"/>
              <a:defRPr sz="1800"/>
            </a:pPr>
            <a:r>
              <a:rPr sz="2800"/>
              <a:t>Unable to differentiate norovirus from sapovirus and astrovirus (report all three as SRSV)</a:t>
            </a:r>
            <a:endParaRPr sz="2800"/>
          </a:p>
          <a:p>
            <a:pPr lvl="0" marL="553375" indent="-434312">
              <a:lnSpc>
                <a:spcPct val="100000"/>
              </a:lnSpc>
              <a:spcBef>
                <a:spcPts val="1200"/>
              </a:spcBef>
              <a:buClr>
                <a:srgbClr val="4F81BD"/>
              </a:buClr>
              <a:buSzPct val="80000"/>
              <a:buChar char="➢"/>
              <a:defRPr sz="1800"/>
            </a:pPr>
            <a:r>
              <a:rPr sz="2800"/>
              <a:t>Well-trained and skilled staff</a:t>
            </a:r>
            <a:endParaRPr sz="2800"/>
          </a:p>
          <a:p>
            <a:pPr lvl="0" marL="553375" indent="-434312">
              <a:lnSpc>
                <a:spcPct val="100000"/>
              </a:lnSpc>
              <a:spcBef>
                <a:spcPts val="1200"/>
              </a:spcBef>
              <a:buClr>
                <a:srgbClr val="4F81BD"/>
              </a:buClr>
              <a:buSzPct val="80000"/>
              <a:buChar char="➢"/>
              <a:defRPr sz="1800"/>
            </a:pPr>
            <a:r>
              <a:rPr sz="2800"/>
              <a:t>Results are subjective</a:t>
            </a:r>
          </a:p>
        </p:txBody>
      </p:sp>
      <p:grpSp>
        <p:nvGrpSpPr>
          <p:cNvPr id="186" name="Group 186"/>
          <p:cNvGrpSpPr/>
          <p:nvPr/>
        </p:nvGrpSpPr>
        <p:grpSpPr>
          <a:xfrm>
            <a:off x="5698645" y="2053517"/>
            <a:ext cx="3485005" cy="3719180"/>
            <a:chOff x="-16354" y="-3881"/>
            <a:chExt cx="3485003" cy="3719178"/>
          </a:xfrm>
        </p:grpSpPr>
        <p:pic>
          <p:nvPicPr>
            <p:cNvPr id="182" name="image10.png"/>
            <p:cNvPicPr/>
            <p:nvPr/>
          </p:nvPicPr>
          <p:blipFill>
            <a:blip r:embed="rId2">
              <a:extLst/>
            </a:blip>
            <a:stretch>
              <a:fillRect/>
            </a:stretch>
          </p:blipFill>
          <p:spPr>
            <a:xfrm>
              <a:off x="10774" y="-3882"/>
              <a:ext cx="3430747" cy="3316997"/>
            </a:xfrm>
            <a:prstGeom prst="rect">
              <a:avLst/>
            </a:prstGeom>
            <a:ln w="12700" cap="flat">
              <a:noFill/>
              <a:miter lim="400000"/>
            </a:ln>
            <a:effectLst/>
          </p:spPr>
        </p:pic>
        <p:sp>
          <p:nvSpPr>
            <p:cNvPr id="183" name="Shape 183"/>
            <p:cNvSpPr/>
            <p:nvPr/>
          </p:nvSpPr>
          <p:spPr>
            <a:xfrm>
              <a:off x="27607" y="0"/>
              <a:ext cx="2354264" cy="187325"/>
            </a:xfrm>
            <a:prstGeom prst="rect">
              <a:avLst/>
            </a:prstGeom>
            <a:solidFill>
              <a:srgbClr val="FFFFFF"/>
            </a:solidFill>
            <a:ln w="9525" cap="flat">
              <a:solidFill>
                <a:srgbClr val="000000"/>
              </a:solidFill>
              <a:prstDash val="solid"/>
              <a:round/>
            </a:ln>
            <a:effectLst/>
            <a:extLst>
              <a:ext uri="{C572A759-6A51-4108-AA02-DFA0A04FC94B}">
                <ma14:wrappingTextBoxFlag xmlns:ma14="http://schemas.microsoft.com/office/mac/drawingml/2011/main" val="1"/>
              </a:ext>
            </a:extLst>
          </p:spPr>
          <p:txBody>
            <a:bodyPr wrap="square" lIns="0" tIns="0" rIns="0" bIns="0" numCol="1" anchor="t">
              <a:spAutoFit/>
            </a:bodyPr>
            <a:lstStyle>
              <a:lvl1pPr>
                <a:defRPr sz="1200">
                  <a:latin typeface="Corbel"/>
                  <a:ea typeface="Corbel"/>
                  <a:cs typeface="Corbel"/>
                  <a:sym typeface="Corbel"/>
                </a:defRPr>
              </a:lvl1pPr>
            </a:lstStyle>
            <a:p>
              <a:pPr lvl="0">
                <a:defRPr sz="1800"/>
              </a:pPr>
              <a:r>
                <a:rPr sz="1200"/>
                <a:t>Calicivirus (norovirus, sapovirus)</a:t>
              </a:r>
            </a:p>
          </p:txBody>
        </p:sp>
        <p:sp>
          <p:nvSpPr>
            <p:cNvPr id="184" name="Shape 184"/>
            <p:cNvSpPr/>
            <p:nvPr/>
          </p:nvSpPr>
          <p:spPr>
            <a:xfrm>
              <a:off x="-16355" y="3369859"/>
              <a:ext cx="3485005" cy="34543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t">
              <a:spAutoFit/>
            </a:bodyPr>
            <a:lstStyle>
              <a:lvl1pPr>
                <a:spcBef>
                  <a:spcPts val="1000"/>
                </a:spcBef>
                <a:defRPr sz="1800">
                  <a:solidFill>
                    <a:srgbClr val="0000CC"/>
                  </a:solidFill>
                  <a:latin typeface="Corbel"/>
                  <a:ea typeface="Corbel"/>
                  <a:cs typeface="Corbel"/>
                  <a:sym typeface="Corbel"/>
                </a:defRPr>
              </a:lvl1pPr>
            </a:lstStyle>
            <a:p>
              <a:pPr lvl="0">
                <a:defRPr>
                  <a:solidFill>
                    <a:srgbClr val="000000"/>
                  </a:solidFill>
                </a:defRPr>
              </a:pPr>
              <a:r>
                <a:rPr>
                  <a:solidFill>
                    <a:srgbClr val="0000CC"/>
                  </a:solidFill>
                </a:rPr>
                <a:t>EM pictures (www.epa.gov)</a:t>
              </a:r>
            </a:p>
          </p:txBody>
        </p:sp>
        <p:sp>
          <p:nvSpPr>
            <p:cNvPr id="185" name="Shape 185"/>
            <p:cNvSpPr/>
            <p:nvPr/>
          </p:nvSpPr>
          <p:spPr>
            <a:xfrm>
              <a:off x="451116" y="2992290"/>
              <a:ext cx="706295" cy="136526"/>
            </a:xfrm>
            <a:prstGeom prst="rect">
              <a:avLst/>
            </a:prstGeom>
            <a:solidFill>
              <a:srgbClr val="FFFFFF"/>
            </a:solidFill>
            <a:ln w="9525" cap="flat">
              <a:solidFill>
                <a:srgbClr val="000000"/>
              </a:solidFill>
              <a:prstDash val="solid"/>
              <a:round/>
            </a:ln>
            <a:effectLst/>
            <a:extLst>
              <a:ext uri="{C572A759-6A51-4108-AA02-DFA0A04FC94B}">
                <ma14:wrappingTextBoxFlag xmlns:ma14="http://schemas.microsoft.com/office/mac/drawingml/2011/main" val="1"/>
              </a:ext>
            </a:extLst>
          </p:spPr>
          <p:txBody>
            <a:bodyPr wrap="none" lIns="0" tIns="0" rIns="0" bIns="0" numCol="1" anchor="t">
              <a:spAutoFit/>
            </a:bodyPr>
            <a:lstStyle>
              <a:lvl1pPr>
                <a:defRPr sz="900">
                  <a:latin typeface="Corbel"/>
                  <a:ea typeface="Corbel"/>
                  <a:cs typeface="Corbel"/>
                  <a:sym typeface="Corbel"/>
                </a:defRPr>
              </a:lvl1pPr>
            </a:lstStyle>
            <a:p>
              <a:pPr lvl="0">
                <a:defRPr sz="1800"/>
              </a:pPr>
              <a:r>
                <a:rPr sz="900"/>
                <a:t>50 nanometers</a:t>
              </a:r>
            </a:p>
          </p:txBody>
        </p:sp>
      </p:grpSp>
      <p:sp>
        <p:nvSpPr>
          <p:cNvPr id="187" name="Shape 187"/>
          <p:cNvSpPr/>
          <p:nvPr/>
        </p:nvSpPr>
        <p:spPr>
          <a:xfrm>
            <a:off x="2268537" y="404812"/>
            <a:ext cx="6624638" cy="6375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lnSpc>
                <a:spcPct val="90000"/>
              </a:lnSpc>
              <a:defRPr b="1" sz="3600">
                <a:solidFill>
                  <a:srgbClr val="FFCC00"/>
                </a:solidFill>
                <a:latin typeface="Tahoma"/>
                <a:ea typeface="Tahoma"/>
                <a:cs typeface="Tahoma"/>
                <a:sym typeface="Tahoma"/>
              </a:defRPr>
            </a:lvl1pPr>
          </a:lstStyle>
          <a:p>
            <a:pPr lvl="0">
              <a:defRPr b="0" sz="1800">
                <a:solidFill>
                  <a:srgbClr val="000000"/>
                </a:solidFill>
              </a:defRPr>
            </a:pPr>
            <a:r>
              <a:rPr b="1" sz="3600">
                <a:solidFill>
                  <a:srgbClr val="FFCC00"/>
                </a:solidFill>
              </a:rPr>
              <a:t>Electro Microscopy (EM)</a:t>
            </a:r>
          </a:p>
        </p:txBody>
      </p:sp>
    </p:spTree>
  </p:cSld>
  <p:clrMapOvr>
    <a:masterClrMapping/>
  </p:clrMapOvr>
  <p:transition spd="med" advClick="1"/>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9" name="Shape 189"/>
          <p:cNvSpPr/>
          <p:nvPr/>
        </p:nvSpPr>
        <p:spPr>
          <a:xfrm>
            <a:off x="539750" y="1673224"/>
            <a:ext cx="7993062" cy="12573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defRPr sz="1800"/>
            </a:pPr>
            <a:r>
              <a:rPr b="1" sz="2800">
                <a:latin typeface="Corbel"/>
                <a:ea typeface="Corbel"/>
                <a:cs typeface="Corbel"/>
                <a:sym typeface="Corbel"/>
              </a:rPr>
              <a:t>Premier</a:t>
            </a:r>
            <a:r>
              <a:rPr b="1" baseline="30571" sz="2800">
                <a:latin typeface="Corbel"/>
                <a:ea typeface="Corbel"/>
                <a:cs typeface="Corbel"/>
                <a:sym typeface="Corbel"/>
              </a:rPr>
              <a:t>TM</a:t>
            </a:r>
            <a:r>
              <a:rPr b="1" sz="2800">
                <a:latin typeface="Corbel"/>
                <a:ea typeface="Corbel"/>
                <a:cs typeface="Corbel"/>
                <a:sym typeface="Corbel"/>
              </a:rPr>
              <a:t> Rotaclone (Meridian Diagnostics, Cincinnati, Ohio, USA) for detection of rotavirus Group A in fecal specimens </a:t>
            </a:r>
          </a:p>
        </p:txBody>
      </p:sp>
      <p:sp>
        <p:nvSpPr>
          <p:cNvPr id="190" name="Shape 190"/>
          <p:cNvSpPr/>
          <p:nvPr/>
        </p:nvSpPr>
        <p:spPr>
          <a:xfrm>
            <a:off x="605630" y="3170235"/>
            <a:ext cx="7632702" cy="2095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lnSpc>
                <a:spcPct val="150000"/>
              </a:lnSpc>
              <a:defRPr sz="1800"/>
            </a:pPr>
            <a:r>
              <a:rPr sz="2700">
                <a:latin typeface="Corbel"/>
                <a:ea typeface="Corbel"/>
                <a:cs typeface="Corbel"/>
                <a:sym typeface="Corbel"/>
              </a:rPr>
              <a:t>The kit insert description:</a:t>
            </a:r>
            <a:endParaRPr sz="2700">
              <a:latin typeface="Corbel"/>
              <a:ea typeface="Corbel"/>
              <a:cs typeface="Corbel"/>
              <a:sym typeface="Corbel"/>
            </a:endParaRPr>
          </a:p>
          <a:p>
            <a:pPr lvl="0">
              <a:lnSpc>
                <a:spcPct val="150000"/>
              </a:lnSpc>
              <a:buClr>
                <a:srgbClr val="4F81BD"/>
              </a:buClr>
              <a:buSzPct val="100000"/>
              <a:buFont typeface="Wingdings"/>
              <a:buChar char="➢"/>
              <a:defRPr sz="1800"/>
            </a:pPr>
            <a:r>
              <a:rPr sz="2700">
                <a:latin typeface="Corbel"/>
                <a:ea typeface="Corbel"/>
                <a:cs typeface="Corbel"/>
                <a:sym typeface="Corbel"/>
              </a:rPr>
              <a:t>The Limit of detection: 5.0 x10</a:t>
            </a:r>
            <a:r>
              <a:rPr baseline="30222" sz="2700">
                <a:latin typeface="Corbel"/>
                <a:ea typeface="Corbel"/>
                <a:cs typeface="Corbel"/>
                <a:sym typeface="Corbel"/>
              </a:rPr>
              <a:t>5</a:t>
            </a:r>
            <a:r>
              <a:rPr sz="2700">
                <a:latin typeface="Corbel"/>
                <a:ea typeface="Corbel"/>
                <a:cs typeface="Corbel"/>
                <a:sym typeface="Corbel"/>
              </a:rPr>
              <a:t> particles/ml</a:t>
            </a:r>
            <a:endParaRPr sz="2700">
              <a:latin typeface="Corbel"/>
              <a:ea typeface="Corbel"/>
              <a:cs typeface="Corbel"/>
              <a:sym typeface="Corbel"/>
            </a:endParaRPr>
          </a:p>
          <a:p>
            <a:pPr lvl="0">
              <a:lnSpc>
                <a:spcPct val="150000"/>
              </a:lnSpc>
              <a:buClr>
                <a:srgbClr val="4F81BD"/>
              </a:buClr>
              <a:buSzPct val="100000"/>
              <a:buFont typeface="Wingdings"/>
              <a:buChar char="➢"/>
              <a:defRPr sz="1800"/>
            </a:pPr>
            <a:r>
              <a:rPr sz="2700">
                <a:latin typeface="Corbel"/>
                <a:ea typeface="Corbel"/>
                <a:cs typeface="Corbel"/>
                <a:sym typeface="Corbel"/>
              </a:rPr>
              <a:t>Sensitivity against EM: 100%</a:t>
            </a:r>
            <a:endParaRPr sz="2700">
              <a:latin typeface="Corbel"/>
              <a:ea typeface="Corbel"/>
              <a:cs typeface="Corbel"/>
              <a:sym typeface="Corbel"/>
            </a:endParaRPr>
          </a:p>
          <a:p>
            <a:pPr lvl="0">
              <a:lnSpc>
                <a:spcPct val="150000"/>
              </a:lnSpc>
              <a:buClr>
                <a:srgbClr val="4F81BD"/>
              </a:buClr>
              <a:buSzPct val="100000"/>
              <a:buFont typeface="Wingdings"/>
              <a:buChar char="➢"/>
              <a:defRPr sz="1800"/>
            </a:pPr>
            <a:r>
              <a:rPr sz="2700">
                <a:latin typeface="Corbel"/>
                <a:ea typeface="Corbel"/>
                <a:cs typeface="Corbel"/>
                <a:sym typeface="Corbel"/>
              </a:rPr>
              <a:t>Specificity against EM: 92%</a:t>
            </a:r>
          </a:p>
        </p:txBody>
      </p:sp>
      <p:sp>
        <p:nvSpPr>
          <p:cNvPr id="191" name="Shape 191"/>
          <p:cNvSpPr/>
          <p:nvPr/>
        </p:nvSpPr>
        <p:spPr>
          <a:xfrm>
            <a:off x="468311" y="5661025"/>
            <a:ext cx="8135940" cy="472438"/>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spcBef>
                <a:spcPts val="1200"/>
              </a:spcBef>
              <a:defRPr sz="2700">
                <a:solidFill>
                  <a:srgbClr val="0033CC"/>
                </a:solidFill>
                <a:latin typeface="Corbel"/>
                <a:ea typeface="Corbel"/>
                <a:cs typeface="Corbel"/>
                <a:sym typeface="Corbel"/>
              </a:defRPr>
            </a:lvl1pPr>
          </a:lstStyle>
          <a:p>
            <a:pPr lvl="0">
              <a:defRPr sz="1800">
                <a:solidFill>
                  <a:srgbClr val="000000"/>
                </a:solidFill>
              </a:defRPr>
            </a:pPr>
            <a:r>
              <a:rPr sz="2700">
                <a:solidFill>
                  <a:srgbClr val="0033CC"/>
                </a:solidFill>
              </a:rPr>
              <a:t>There was no good data for comparison of EIA with PCR </a:t>
            </a:r>
          </a:p>
        </p:txBody>
      </p:sp>
      <p:sp>
        <p:nvSpPr>
          <p:cNvPr id="192" name="Shape 192"/>
          <p:cNvSpPr/>
          <p:nvPr/>
        </p:nvSpPr>
        <p:spPr>
          <a:xfrm>
            <a:off x="1662111" y="200501"/>
            <a:ext cx="7164389" cy="1032508"/>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marL="200025" indent="-80963" algn="ctr">
              <a:lnSpc>
                <a:spcPct val="90000"/>
              </a:lnSpc>
              <a:defRPr b="1" sz="3200">
                <a:solidFill>
                  <a:srgbClr val="FFCC00"/>
                </a:solidFill>
                <a:latin typeface="Tahoma"/>
                <a:ea typeface="Tahoma"/>
                <a:cs typeface="Tahoma"/>
                <a:sym typeface="Tahoma"/>
              </a:defRPr>
            </a:lvl1pPr>
          </a:lstStyle>
          <a:p>
            <a:pPr lvl="0">
              <a:defRPr b="0" sz="1800">
                <a:solidFill>
                  <a:srgbClr val="000000"/>
                </a:solidFill>
              </a:defRPr>
            </a:pPr>
            <a:r>
              <a:rPr b="1" sz="3200">
                <a:solidFill>
                  <a:srgbClr val="FFCC00"/>
                </a:solidFill>
              </a:rPr>
              <a:t>Enzyme immunoassay (EIA)  for detection of rotavirus antigen</a:t>
            </a:r>
          </a:p>
        </p:txBody>
      </p:sp>
    </p:spTree>
  </p:cSld>
  <p:clrMapOvr>
    <a:masterClrMapping/>
  </p:clrMapOvr>
  <p:transition spd="med" advClick="1"/>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4" name="Shape 194"/>
          <p:cNvSpPr/>
          <p:nvPr>
            <p:ph type="body" idx="4294967295"/>
          </p:nvPr>
        </p:nvSpPr>
        <p:spPr>
          <a:xfrm>
            <a:off x="1004143" y="665955"/>
            <a:ext cx="7654380" cy="725490"/>
          </a:xfrm>
          <a:prstGeom prst="rect">
            <a:avLst/>
          </a:prstGeom>
        </p:spPr>
        <p:txBody>
          <a:bodyPr lIns="0" tIns="0" rIns="0" bIns="0">
            <a:normAutofit fontScale="100000" lnSpcReduction="0"/>
          </a:bodyPr>
          <a:lstStyle>
            <a:lvl1pPr marL="161039" indent="-65182" algn="ctr" defTabSz="736182">
              <a:spcBef>
                <a:spcPts val="0"/>
              </a:spcBef>
              <a:buSzTx/>
              <a:buNone/>
              <a:defRPr b="1" sz="3104">
                <a:solidFill>
                  <a:srgbClr val="FFCC00"/>
                </a:solidFill>
                <a:latin typeface="Tahoma"/>
                <a:ea typeface="Tahoma"/>
                <a:cs typeface="Tahoma"/>
                <a:sym typeface="Tahoma"/>
              </a:defRPr>
            </a:lvl1pPr>
          </a:lstStyle>
          <a:p>
            <a:pPr lvl="0">
              <a:defRPr b="0" sz="1800">
                <a:solidFill>
                  <a:srgbClr val="000000"/>
                </a:solidFill>
              </a:defRPr>
            </a:pPr>
            <a:r>
              <a:rPr b="1" sz="3104">
                <a:solidFill>
                  <a:srgbClr val="FFCC00"/>
                </a:solidFill>
              </a:rPr>
              <a:t>EIA for detection of norovirus antigen</a:t>
            </a:r>
          </a:p>
        </p:txBody>
      </p:sp>
      <p:sp>
        <p:nvSpPr>
          <p:cNvPr id="195" name="Shape 195"/>
          <p:cNvSpPr/>
          <p:nvPr/>
        </p:nvSpPr>
        <p:spPr>
          <a:xfrm>
            <a:off x="179386" y="1700211"/>
            <a:ext cx="6324603" cy="46888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a:spcBef>
                <a:spcPts val="1600"/>
              </a:spcBef>
              <a:defRPr sz="1800"/>
            </a:pPr>
            <a:r>
              <a:rPr sz="2800">
                <a:latin typeface="Corbel"/>
                <a:ea typeface="Corbel"/>
                <a:cs typeface="Corbel"/>
                <a:sym typeface="Corbel"/>
              </a:rPr>
              <a:t>Due to limited sensitivity and specificity, EIA is not recommended by CDC for clinical diagnosis. </a:t>
            </a:r>
            <a:endParaRPr sz="2800">
              <a:latin typeface="Corbel"/>
              <a:ea typeface="Corbel"/>
              <a:cs typeface="Corbel"/>
              <a:sym typeface="Corbel"/>
            </a:endParaRPr>
          </a:p>
          <a:p>
            <a:pPr lvl="0">
              <a:spcBef>
                <a:spcPts val="1400"/>
              </a:spcBef>
              <a:buClr>
                <a:srgbClr val="4F81BD"/>
              </a:buClr>
              <a:buSzPct val="100000"/>
              <a:buFont typeface="Wingdings"/>
              <a:buChar char="➢"/>
              <a:defRPr sz="1800"/>
            </a:pPr>
            <a:r>
              <a:rPr sz="2800">
                <a:latin typeface="Corbel"/>
                <a:ea typeface="Corbel"/>
                <a:cs typeface="Corbel"/>
                <a:sym typeface="Corbel"/>
              </a:rPr>
              <a:t> </a:t>
            </a:r>
            <a:r>
              <a:rPr sz="2400">
                <a:latin typeface="Corbel"/>
                <a:ea typeface="Corbel"/>
                <a:cs typeface="Corbel"/>
                <a:sym typeface="Corbel"/>
              </a:rPr>
              <a:t>R Biopharm AG (</a:t>
            </a:r>
            <a:r>
              <a:rPr sz="2400">
                <a:latin typeface="Corbel"/>
                <a:ea typeface="Corbel"/>
                <a:cs typeface="Corbel"/>
                <a:sym typeface="Corbel"/>
                <a:hlinkClick r:id="rId2" invalidUrl="" action="" tgtFrame="" tooltip="" history="1" highlightClick="0" endSnd="0"/>
              </a:rPr>
              <a:t>www.r-biopharm.com</a:t>
            </a:r>
            <a:r>
              <a:rPr sz="2400">
                <a:latin typeface="Corbel"/>
                <a:ea typeface="Corbel"/>
                <a:cs typeface="Corbel"/>
                <a:sym typeface="Corbel"/>
              </a:rPr>
              <a:t>)</a:t>
            </a:r>
            <a:endParaRPr sz="2400">
              <a:latin typeface="Corbel"/>
              <a:ea typeface="Corbel"/>
              <a:cs typeface="Corbel"/>
              <a:sym typeface="Corbel"/>
            </a:endParaRPr>
          </a:p>
          <a:p>
            <a:pPr lvl="0">
              <a:spcBef>
                <a:spcPts val="1400"/>
              </a:spcBef>
              <a:buClr>
                <a:srgbClr val="4F81BD"/>
              </a:buClr>
              <a:buSzPct val="100000"/>
              <a:buFont typeface="Wingdings"/>
              <a:buChar char="➢"/>
              <a:defRPr sz="1800"/>
            </a:pPr>
            <a:endParaRPr sz="2400">
              <a:latin typeface="Corbel"/>
              <a:ea typeface="Corbel"/>
              <a:cs typeface="Corbel"/>
              <a:sym typeface="Corbel"/>
            </a:endParaRPr>
          </a:p>
          <a:p>
            <a:pPr lvl="0">
              <a:spcBef>
                <a:spcPts val="1400"/>
              </a:spcBef>
              <a:buClr>
                <a:srgbClr val="4F81BD"/>
              </a:buClr>
              <a:buSzPct val="100000"/>
              <a:buFont typeface="Wingdings"/>
              <a:buChar char="➢"/>
              <a:defRPr sz="1800"/>
            </a:pPr>
            <a:r>
              <a:rPr sz="2400">
                <a:latin typeface="Corbel"/>
                <a:ea typeface="Corbel"/>
                <a:cs typeface="Corbel"/>
                <a:sym typeface="Corbel"/>
              </a:rPr>
              <a:t>Denka Seiken Co. Ltd. Tokyo, Japan </a:t>
            </a:r>
            <a:endParaRPr sz="2400">
              <a:latin typeface="Corbel"/>
              <a:ea typeface="Corbel"/>
              <a:cs typeface="Corbel"/>
              <a:sym typeface="Corbel"/>
            </a:endParaRPr>
          </a:p>
          <a:p>
            <a:pPr lvl="0">
              <a:spcBef>
                <a:spcPts val="600"/>
              </a:spcBef>
              <a:defRPr sz="1800"/>
            </a:pPr>
            <a:r>
              <a:rPr sz="2400">
                <a:latin typeface="Corbel"/>
                <a:ea typeface="Corbel"/>
                <a:cs typeface="Corbel"/>
                <a:sym typeface="Corbel"/>
              </a:rPr>
              <a:t>       (</a:t>
            </a:r>
            <a:r>
              <a:rPr sz="2400">
                <a:latin typeface="Corbel"/>
                <a:ea typeface="Corbel"/>
                <a:cs typeface="Corbel"/>
                <a:sym typeface="Corbel"/>
                <a:hlinkClick r:id="rId3" invalidUrl="" action="" tgtFrame="" tooltip="" history="1" highlightClick="0" endSnd="0"/>
              </a:rPr>
              <a:t>http://www.denka-seiken.co.jp</a:t>
            </a:r>
            <a:r>
              <a:rPr sz="2400">
                <a:latin typeface="Corbel"/>
                <a:ea typeface="Corbel"/>
                <a:cs typeface="Corbel"/>
                <a:sym typeface="Corbel"/>
              </a:rPr>
              <a:t>)</a:t>
            </a:r>
            <a:endParaRPr sz="2400">
              <a:latin typeface="Corbel"/>
              <a:ea typeface="Corbel"/>
              <a:cs typeface="Corbel"/>
              <a:sym typeface="Corbel"/>
            </a:endParaRPr>
          </a:p>
          <a:p>
            <a:pPr lvl="0">
              <a:spcBef>
                <a:spcPts val="600"/>
              </a:spcBef>
              <a:defRPr sz="1800"/>
            </a:pPr>
            <a:r>
              <a:rPr sz="2400">
                <a:latin typeface="Corbel"/>
                <a:ea typeface="Corbel"/>
                <a:cs typeface="Corbel"/>
                <a:sym typeface="Corbel"/>
              </a:rPr>
              <a:t>	 </a:t>
            </a:r>
            <a:endParaRPr sz="2400">
              <a:latin typeface="Corbel"/>
              <a:ea typeface="Corbel"/>
              <a:cs typeface="Corbel"/>
              <a:sym typeface="Corbel"/>
            </a:endParaRPr>
          </a:p>
          <a:p>
            <a:pPr lvl="0">
              <a:spcBef>
                <a:spcPts val="600"/>
              </a:spcBef>
              <a:buClr>
                <a:srgbClr val="4F81BD"/>
              </a:buClr>
              <a:buSzPct val="100000"/>
              <a:buFont typeface="Wingdings"/>
              <a:buChar char="➢"/>
              <a:defRPr sz="1800"/>
            </a:pPr>
            <a:r>
              <a:rPr sz="2400">
                <a:latin typeface="Corbel"/>
                <a:ea typeface="Corbel"/>
                <a:cs typeface="Corbel"/>
                <a:sym typeface="Corbel"/>
              </a:rPr>
              <a:t> SCKISUI VIROTECH, Germany   </a:t>
            </a:r>
            <a:endParaRPr sz="2400">
              <a:latin typeface="Corbel"/>
              <a:ea typeface="Corbel"/>
              <a:cs typeface="Corbel"/>
              <a:sym typeface="Corbel"/>
            </a:endParaRPr>
          </a:p>
          <a:p>
            <a:pPr lvl="0">
              <a:spcBef>
                <a:spcPts val="600"/>
              </a:spcBef>
              <a:defRPr sz="1800"/>
            </a:pPr>
            <a:r>
              <a:rPr sz="2400">
                <a:latin typeface="Corbel"/>
                <a:ea typeface="Corbel"/>
                <a:cs typeface="Corbel"/>
                <a:sym typeface="Corbel"/>
              </a:rPr>
              <a:t>       (</a:t>
            </a:r>
            <a:r>
              <a:rPr sz="2400">
                <a:latin typeface="Corbel"/>
                <a:ea typeface="Corbel"/>
                <a:cs typeface="Corbel"/>
                <a:sym typeface="Corbel"/>
                <a:hlinkClick r:id="rId4" invalidUrl="" action="" tgtFrame="" tooltip="" history="1" highlightClick="0" endSnd="0"/>
              </a:rPr>
              <a:t>www.sekisuivirotech.com</a:t>
            </a:r>
            <a:r>
              <a:rPr sz="2400">
                <a:latin typeface="Corbel"/>
                <a:ea typeface="Corbel"/>
                <a:cs typeface="Corbel"/>
                <a:sym typeface="Corbel"/>
              </a:rPr>
              <a:t>) </a:t>
            </a:r>
          </a:p>
        </p:txBody>
      </p:sp>
      <p:pic>
        <p:nvPicPr>
          <p:cNvPr id="196" name="image11.png" descr="ELISA_diagram"/>
          <p:cNvPicPr/>
          <p:nvPr/>
        </p:nvPicPr>
        <p:blipFill>
          <a:blip r:embed="rId5">
            <a:extLst/>
          </a:blip>
          <a:stretch>
            <a:fillRect/>
          </a:stretch>
        </p:blipFill>
        <p:spPr>
          <a:xfrm>
            <a:off x="6443662" y="1484312"/>
            <a:ext cx="2305052" cy="4797427"/>
          </a:xfrm>
          <a:prstGeom prst="rect">
            <a:avLst/>
          </a:prstGeom>
          <a:ln w="12700">
            <a:miter lim="400000"/>
          </a:ln>
        </p:spPr>
      </p:pic>
    </p:spTree>
  </p:cSld>
  <p:clrMapOvr>
    <a:masterClrMapping/>
  </p:clrMapOvr>
  <p:transition spd="med" advClick="1"/>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8" name="Shape 198"/>
          <p:cNvSpPr/>
          <p:nvPr>
            <p:ph type="body" idx="4294967295"/>
          </p:nvPr>
        </p:nvSpPr>
        <p:spPr>
          <a:xfrm>
            <a:off x="280986" y="1628775"/>
            <a:ext cx="5387978" cy="4929188"/>
          </a:xfrm>
          <a:prstGeom prst="rect">
            <a:avLst/>
          </a:prstGeom>
        </p:spPr>
        <p:txBody>
          <a:bodyPr lIns="0" tIns="0" rIns="0" bIns="0">
            <a:normAutofit fontScale="100000" lnSpcReduction="0"/>
          </a:bodyPr>
          <a:lstStyle/>
          <a:p>
            <a:pPr lvl="0" marL="0" indent="0">
              <a:lnSpc>
                <a:spcPct val="120000"/>
              </a:lnSpc>
              <a:spcBef>
                <a:spcPts val="0"/>
              </a:spcBef>
              <a:buClr>
                <a:srgbClr val="4F81BD"/>
              </a:buClr>
              <a:buSzPct val="80000"/>
              <a:buChar char="➢"/>
              <a:defRPr sz="1800"/>
            </a:pPr>
            <a:r>
              <a:rPr sz="2800">
                <a:latin typeface="Corbel"/>
                <a:ea typeface="Corbel"/>
                <a:cs typeface="Corbel"/>
                <a:sym typeface="Corbel"/>
              </a:rPr>
              <a:t>1</a:t>
            </a:r>
            <a:r>
              <a:rPr baseline="30285" sz="2800">
                <a:latin typeface="Corbel"/>
                <a:ea typeface="Corbel"/>
                <a:cs typeface="Corbel"/>
                <a:sym typeface="Corbel"/>
              </a:rPr>
              <a:t>st</a:t>
            </a:r>
            <a:r>
              <a:rPr sz="2800">
                <a:latin typeface="Corbel"/>
                <a:ea typeface="Corbel"/>
                <a:cs typeface="Corbel"/>
                <a:sym typeface="Corbel"/>
              </a:rPr>
              <a:t> use for enteric viruses -1990’s </a:t>
            </a:r>
            <a:endParaRPr sz="2800">
              <a:latin typeface="Corbel"/>
              <a:ea typeface="Corbel"/>
              <a:cs typeface="Corbel"/>
              <a:sym typeface="Corbel"/>
            </a:endParaRPr>
          </a:p>
          <a:p>
            <a:pPr lvl="0" marL="0" indent="0">
              <a:lnSpc>
                <a:spcPct val="120000"/>
              </a:lnSpc>
              <a:spcBef>
                <a:spcPts val="0"/>
              </a:spcBef>
              <a:buClr>
                <a:srgbClr val="4F81BD"/>
              </a:buClr>
              <a:buSzPct val="80000"/>
              <a:buChar char="➢"/>
              <a:defRPr sz="1800"/>
            </a:pPr>
            <a:r>
              <a:rPr sz="2800">
                <a:latin typeface="Corbel"/>
                <a:ea typeface="Corbel"/>
                <a:cs typeface="Corbel"/>
                <a:sym typeface="Corbel"/>
              </a:rPr>
              <a:t>Very sensitive – able to detect one    copy /PCR</a:t>
            </a:r>
            <a:endParaRPr sz="2800">
              <a:latin typeface="Corbel"/>
              <a:ea typeface="Corbel"/>
              <a:cs typeface="Corbel"/>
              <a:sym typeface="Corbel"/>
            </a:endParaRPr>
          </a:p>
          <a:p>
            <a:pPr lvl="0" marL="0" indent="0">
              <a:lnSpc>
                <a:spcPct val="120000"/>
              </a:lnSpc>
              <a:spcBef>
                <a:spcPts val="0"/>
              </a:spcBef>
              <a:buClr>
                <a:srgbClr val="4F81BD"/>
              </a:buClr>
              <a:buSzPct val="80000"/>
              <a:buChar char="➢"/>
              <a:defRPr sz="1800"/>
            </a:pPr>
            <a:r>
              <a:rPr sz="2800">
                <a:latin typeface="Corbel"/>
                <a:ea typeface="Corbel"/>
                <a:cs typeface="Corbel"/>
                <a:sym typeface="Corbel"/>
              </a:rPr>
              <a:t>Labor intensive comparable to the real time PCR</a:t>
            </a:r>
            <a:endParaRPr sz="2800">
              <a:latin typeface="Corbel"/>
              <a:ea typeface="Corbel"/>
              <a:cs typeface="Corbel"/>
              <a:sym typeface="Corbel"/>
            </a:endParaRPr>
          </a:p>
          <a:p>
            <a:pPr lvl="0" marL="0" indent="0">
              <a:lnSpc>
                <a:spcPct val="120000"/>
              </a:lnSpc>
              <a:spcBef>
                <a:spcPts val="0"/>
              </a:spcBef>
              <a:buClr>
                <a:srgbClr val="4F81BD"/>
              </a:buClr>
              <a:buSzPct val="80000"/>
              <a:buChar char="➢"/>
              <a:defRPr sz="1800"/>
            </a:pPr>
            <a:r>
              <a:rPr sz="2800">
                <a:latin typeface="Corbel"/>
                <a:ea typeface="Corbel"/>
                <a:cs typeface="Corbel"/>
                <a:sym typeface="Corbel"/>
              </a:rPr>
              <a:t>High risks of cross contamination –limit of use in diagnostic Lab</a:t>
            </a:r>
            <a:endParaRPr sz="2800">
              <a:latin typeface="Corbel"/>
              <a:ea typeface="Corbel"/>
              <a:cs typeface="Corbel"/>
              <a:sym typeface="Corbel"/>
            </a:endParaRPr>
          </a:p>
          <a:p>
            <a:pPr lvl="0" marL="0" indent="0">
              <a:lnSpc>
                <a:spcPct val="120000"/>
              </a:lnSpc>
              <a:spcBef>
                <a:spcPts val="0"/>
              </a:spcBef>
              <a:buClr>
                <a:srgbClr val="4F81BD"/>
              </a:buClr>
              <a:buSzPct val="80000"/>
              <a:buChar char="➢"/>
              <a:defRPr sz="1800"/>
            </a:pPr>
            <a:r>
              <a:rPr sz="2800">
                <a:latin typeface="Corbel"/>
                <a:ea typeface="Corbel"/>
                <a:cs typeface="Corbel"/>
                <a:sym typeface="Corbel"/>
              </a:rPr>
              <a:t>Need further confirmation by hybridization and/or sequencing</a:t>
            </a:r>
          </a:p>
        </p:txBody>
      </p:sp>
      <p:pic>
        <p:nvPicPr>
          <p:cNvPr id="199" name="image12.png" descr="PCR schematic"/>
          <p:cNvPicPr/>
          <p:nvPr/>
        </p:nvPicPr>
        <p:blipFill>
          <a:blip r:embed="rId2">
            <a:extLst/>
          </a:blip>
          <a:stretch>
            <a:fillRect/>
          </a:stretch>
        </p:blipFill>
        <p:spPr>
          <a:xfrm>
            <a:off x="5724525" y="1700211"/>
            <a:ext cx="3149600" cy="4452939"/>
          </a:xfrm>
          <a:prstGeom prst="rect">
            <a:avLst/>
          </a:prstGeom>
          <a:ln w="12700">
            <a:miter lim="400000"/>
          </a:ln>
        </p:spPr>
      </p:pic>
      <p:sp>
        <p:nvSpPr>
          <p:cNvPr id="200" name="Shape 200"/>
          <p:cNvSpPr/>
          <p:nvPr/>
        </p:nvSpPr>
        <p:spPr>
          <a:xfrm>
            <a:off x="1692275" y="333374"/>
            <a:ext cx="6659563" cy="6375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marL="200025" indent="-80963" algn="ctr">
              <a:lnSpc>
                <a:spcPct val="90000"/>
              </a:lnSpc>
              <a:defRPr b="1" sz="3600">
                <a:solidFill>
                  <a:srgbClr val="FFCC00"/>
                </a:solidFill>
                <a:latin typeface="Tahoma"/>
                <a:ea typeface="Tahoma"/>
                <a:cs typeface="Tahoma"/>
                <a:sym typeface="Tahoma"/>
              </a:defRPr>
            </a:lvl1pPr>
          </a:lstStyle>
          <a:p>
            <a:pPr lvl="0">
              <a:defRPr b="0" sz="1800">
                <a:solidFill>
                  <a:srgbClr val="000000"/>
                </a:solidFill>
              </a:defRPr>
            </a:pPr>
            <a:r>
              <a:rPr b="1" sz="3600">
                <a:solidFill>
                  <a:srgbClr val="FFCC00"/>
                </a:solidFill>
              </a:rPr>
              <a:t>Conventional PCR</a:t>
            </a:r>
          </a:p>
        </p:txBody>
      </p:sp>
    </p:spTree>
  </p:cSld>
  <p:clrMapOvr>
    <a:masterClrMapping/>
  </p:clrMapOvr>
  <p:transition spd="med" advClick="1"/>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2" name="Shape 202"/>
          <p:cNvSpPr/>
          <p:nvPr>
            <p:ph type="title" idx="4294967295"/>
          </p:nvPr>
        </p:nvSpPr>
        <p:spPr>
          <a:xfrm>
            <a:off x="2411411" y="115887"/>
            <a:ext cx="6119814" cy="1252538"/>
          </a:xfrm>
          <a:prstGeom prst="rect">
            <a:avLst/>
          </a:prstGeom>
        </p:spPr>
        <p:txBody>
          <a:bodyPr lIns="0" tIns="0" rIns="0" bIns="0">
            <a:normAutofit fontScale="100000" lnSpcReduction="0"/>
          </a:bodyPr>
          <a:lstStyle>
            <a:lvl1pPr algn="l">
              <a:defRPr b="1" sz="3600">
                <a:solidFill>
                  <a:srgbClr val="FFC000"/>
                </a:solidFill>
                <a:latin typeface="Tahoma"/>
                <a:ea typeface="Tahoma"/>
                <a:cs typeface="Tahoma"/>
                <a:sym typeface="Tahoma"/>
              </a:defRPr>
            </a:lvl1pPr>
          </a:lstStyle>
          <a:p>
            <a:pPr lvl="0">
              <a:defRPr b="0" sz="1800">
                <a:solidFill>
                  <a:srgbClr val="000000"/>
                </a:solidFill>
              </a:defRPr>
            </a:pPr>
            <a:r>
              <a:rPr b="1" sz="3600">
                <a:solidFill>
                  <a:srgbClr val="FFC000"/>
                </a:solidFill>
              </a:rPr>
              <a:t>Review Real-time PCR</a:t>
            </a:r>
          </a:p>
        </p:txBody>
      </p:sp>
      <p:sp>
        <p:nvSpPr>
          <p:cNvPr id="203" name="Shape 203"/>
          <p:cNvSpPr/>
          <p:nvPr/>
        </p:nvSpPr>
        <p:spPr>
          <a:xfrm>
            <a:off x="0" y="1581150"/>
            <a:ext cx="3837236" cy="4231638"/>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marL="829733" indent="-829733">
              <a:spcBef>
                <a:spcPts val="600"/>
              </a:spcBef>
              <a:buClr>
                <a:srgbClr val="4F81BD"/>
              </a:buClr>
              <a:buSzPct val="100000"/>
              <a:buFont typeface="Wingdings"/>
              <a:buChar char="➢"/>
              <a:defRPr sz="1800"/>
            </a:pPr>
            <a:r>
              <a:rPr sz="2800">
                <a:latin typeface="Corbel"/>
                <a:ea typeface="Corbel"/>
                <a:cs typeface="Corbel"/>
                <a:sym typeface="Corbel"/>
              </a:rPr>
              <a:t>Detect amplification signals </a:t>
            </a:r>
            <a:r>
              <a:rPr i="1" sz="2800">
                <a:latin typeface="Corbel"/>
                <a:ea typeface="Corbel"/>
                <a:cs typeface="Corbel"/>
                <a:sym typeface="Corbel"/>
              </a:rPr>
              <a:t>during</a:t>
            </a:r>
            <a:r>
              <a:rPr sz="2800">
                <a:latin typeface="Corbel"/>
                <a:ea typeface="Corbel"/>
                <a:cs typeface="Corbel"/>
                <a:sym typeface="Corbel"/>
              </a:rPr>
              <a:t> the PCR reaction instead of “end-result” -so call “real-time” </a:t>
            </a:r>
            <a:endParaRPr sz="2800">
              <a:latin typeface="Corbel"/>
              <a:ea typeface="Corbel"/>
              <a:cs typeface="Corbel"/>
              <a:sym typeface="Corbel"/>
            </a:endParaRPr>
          </a:p>
          <a:p>
            <a:pPr lvl="0" marL="829733" indent="-829733">
              <a:spcBef>
                <a:spcPts val="600"/>
              </a:spcBef>
              <a:buClr>
                <a:srgbClr val="4F81BD"/>
              </a:buClr>
              <a:buSzPct val="100000"/>
              <a:buFont typeface="Wingdings"/>
              <a:buChar char="➢"/>
              <a:defRPr sz="1800"/>
            </a:pPr>
            <a:r>
              <a:rPr sz="2800">
                <a:latin typeface="Corbel"/>
                <a:ea typeface="Corbel"/>
                <a:cs typeface="Corbel"/>
                <a:sym typeface="Corbel"/>
              </a:rPr>
              <a:t>Detection and quantitation are based on fluorescent signals (primers, probes, or products) </a:t>
            </a:r>
          </a:p>
        </p:txBody>
      </p:sp>
      <p:pic>
        <p:nvPicPr>
          <p:cNvPr id="204" name="image13.png" descr="install_stdcurve"/>
          <p:cNvPicPr/>
          <p:nvPr/>
        </p:nvPicPr>
        <p:blipFill>
          <a:blip r:embed="rId2">
            <a:extLst/>
          </a:blip>
          <a:srcRect l="384" t="2520" r="0" b="26246"/>
          <a:stretch>
            <a:fillRect/>
          </a:stretch>
        </p:blipFill>
        <p:spPr>
          <a:xfrm>
            <a:off x="3835399" y="1871662"/>
            <a:ext cx="5308601" cy="3667127"/>
          </a:xfrm>
          <a:prstGeom prst="rect">
            <a:avLst/>
          </a:prstGeom>
          <a:ln w="12700">
            <a:miter lim="400000"/>
          </a:ln>
        </p:spPr>
      </p:pic>
    </p:spTree>
  </p:cSld>
  <p:clrMapOvr>
    <a:masterClrMapping/>
  </p:clrMapOvr>
  <p:transition spd="med" advClick="1"/>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6" name="Shape 206"/>
          <p:cNvSpPr/>
          <p:nvPr>
            <p:ph type="title" idx="4294967295"/>
          </p:nvPr>
        </p:nvSpPr>
        <p:spPr>
          <a:xfrm>
            <a:off x="2700336" y="115887"/>
            <a:ext cx="6202364" cy="1252538"/>
          </a:xfrm>
          <a:prstGeom prst="rect">
            <a:avLst/>
          </a:prstGeom>
        </p:spPr>
        <p:txBody>
          <a:bodyPr lIns="0" tIns="0" rIns="0" bIns="0">
            <a:normAutofit fontScale="100000" lnSpcReduction="0"/>
          </a:bodyPr>
          <a:lstStyle>
            <a:lvl1pPr algn="l">
              <a:defRPr b="1" sz="3600">
                <a:solidFill>
                  <a:srgbClr val="FFC000"/>
                </a:solidFill>
                <a:latin typeface="Tahoma"/>
                <a:ea typeface="Tahoma"/>
                <a:cs typeface="Tahoma"/>
                <a:sym typeface="Tahoma"/>
              </a:defRPr>
            </a:lvl1pPr>
          </a:lstStyle>
          <a:p>
            <a:pPr lvl="0">
              <a:defRPr b="0" sz="1800">
                <a:solidFill>
                  <a:srgbClr val="000000"/>
                </a:solidFill>
              </a:defRPr>
            </a:pPr>
            <a:r>
              <a:rPr b="1" sz="3600">
                <a:solidFill>
                  <a:srgbClr val="FFC000"/>
                </a:solidFill>
              </a:rPr>
              <a:t>Real-time PCR</a:t>
            </a:r>
          </a:p>
        </p:txBody>
      </p:sp>
      <p:sp>
        <p:nvSpPr>
          <p:cNvPr id="207" name="Shape 207"/>
          <p:cNvSpPr/>
          <p:nvPr/>
        </p:nvSpPr>
        <p:spPr>
          <a:xfrm>
            <a:off x="166686" y="1917700"/>
            <a:ext cx="8465049" cy="4688838"/>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marL="380999" indent="-380999">
              <a:spcBef>
                <a:spcPts val="500"/>
              </a:spcBef>
              <a:buClr>
                <a:srgbClr val="4F81BD"/>
              </a:buClr>
              <a:buSzPct val="100000"/>
              <a:buFont typeface="Wingdings"/>
              <a:buChar char="➢"/>
              <a:defRPr sz="1800"/>
            </a:pPr>
            <a:r>
              <a:rPr sz="2300">
                <a:latin typeface="Corbel"/>
                <a:ea typeface="Corbel"/>
                <a:cs typeface="Corbel"/>
                <a:sym typeface="Corbel"/>
              </a:rPr>
              <a:t>Reduce turn-around testing and report time</a:t>
            </a:r>
            <a:endParaRPr sz="2300">
              <a:latin typeface="Corbel"/>
              <a:ea typeface="Corbel"/>
              <a:cs typeface="Corbel"/>
              <a:sym typeface="Corbel"/>
            </a:endParaRPr>
          </a:p>
          <a:p>
            <a:pPr lvl="1" marL="774700" indent="-317500">
              <a:spcBef>
                <a:spcPts val="400"/>
              </a:spcBef>
              <a:buClr>
                <a:srgbClr val="800080"/>
              </a:buClr>
              <a:buSzPct val="100000"/>
              <a:buFont typeface="Wingdings"/>
              <a:buChar char="▪"/>
              <a:defRPr sz="1800"/>
            </a:pPr>
            <a:r>
              <a:rPr sz="2300">
                <a:latin typeface="Corbel"/>
                <a:ea typeface="Corbel"/>
                <a:cs typeface="Corbel"/>
                <a:sym typeface="Corbel"/>
              </a:rPr>
              <a:t>Simultaneous amplification, detection, quantification, and data analysis</a:t>
            </a:r>
            <a:endParaRPr sz="2300">
              <a:latin typeface="Corbel"/>
              <a:ea typeface="Corbel"/>
              <a:cs typeface="Corbel"/>
              <a:sym typeface="Corbel"/>
            </a:endParaRPr>
          </a:p>
          <a:p>
            <a:pPr lvl="0" marL="380999" indent="-380999">
              <a:spcBef>
                <a:spcPts val="400"/>
              </a:spcBef>
              <a:buClr>
                <a:srgbClr val="4F81BD"/>
              </a:buClr>
              <a:buSzPct val="100000"/>
              <a:buFont typeface="Wingdings"/>
              <a:buChar char="➢"/>
              <a:defRPr sz="1800"/>
            </a:pPr>
            <a:r>
              <a:rPr sz="2300">
                <a:latin typeface="Corbel"/>
                <a:ea typeface="Corbel"/>
                <a:cs typeface="Corbel"/>
                <a:sym typeface="Corbel"/>
              </a:rPr>
              <a:t>Prevent cross-contamination (a critical issue in diagnostics)</a:t>
            </a:r>
            <a:endParaRPr sz="2300">
              <a:latin typeface="Corbel"/>
              <a:ea typeface="Corbel"/>
              <a:cs typeface="Corbel"/>
              <a:sym typeface="Corbel"/>
            </a:endParaRPr>
          </a:p>
          <a:p>
            <a:pPr lvl="1" marL="774700" indent="-317500">
              <a:spcBef>
                <a:spcPts val="400"/>
              </a:spcBef>
              <a:buClr>
                <a:srgbClr val="800080"/>
              </a:buClr>
              <a:buSzPct val="100000"/>
              <a:buFont typeface="Wingdings"/>
              <a:buChar char="▪"/>
              <a:defRPr sz="1800"/>
            </a:pPr>
            <a:r>
              <a:rPr sz="2300">
                <a:latin typeface="Corbel"/>
                <a:ea typeface="Corbel"/>
                <a:cs typeface="Corbel"/>
                <a:sym typeface="Corbel"/>
              </a:rPr>
              <a:t>Closed tube and reacting system</a:t>
            </a:r>
            <a:endParaRPr sz="2300">
              <a:latin typeface="Corbel"/>
              <a:ea typeface="Corbel"/>
              <a:cs typeface="Corbel"/>
              <a:sym typeface="Corbel"/>
            </a:endParaRPr>
          </a:p>
          <a:p>
            <a:pPr lvl="1" marL="774700" indent="-317500">
              <a:spcBef>
                <a:spcPts val="400"/>
              </a:spcBef>
              <a:buClr>
                <a:srgbClr val="800080"/>
              </a:buClr>
              <a:buSzPct val="100000"/>
              <a:buFont typeface="Wingdings"/>
              <a:buChar char="▪"/>
              <a:defRPr sz="1800"/>
            </a:pPr>
            <a:r>
              <a:rPr sz="2300">
                <a:latin typeface="Corbel"/>
                <a:ea typeface="Corbel"/>
                <a:cs typeface="Corbel"/>
                <a:sym typeface="Corbel"/>
              </a:rPr>
              <a:t>No additional step of manipulates required after sample is loaded</a:t>
            </a:r>
            <a:endParaRPr sz="2300">
              <a:latin typeface="Corbel"/>
              <a:ea typeface="Corbel"/>
              <a:cs typeface="Corbel"/>
              <a:sym typeface="Corbel"/>
            </a:endParaRPr>
          </a:p>
          <a:p>
            <a:pPr lvl="1" marL="774700" indent="-317500">
              <a:spcBef>
                <a:spcPts val="400"/>
              </a:spcBef>
              <a:buClr>
                <a:srgbClr val="800080"/>
              </a:buClr>
              <a:buSzPct val="100000"/>
              <a:buFont typeface="Wingdings"/>
              <a:buChar char="▪"/>
              <a:defRPr sz="1800"/>
            </a:pPr>
            <a:r>
              <a:rPr sz="2300">
                <a:latin typeface="Corbel"/>
                <a:ea typeface="Corbel"/>
                <a:cs typeface="Corbel"/>
                <a:sym typeface="Corbel"/>
              </a:rPr>
              <a:t>Contamination control</a:t>
            </a:r>
            <a:endParaRPr sz="2300">
              <a:latin typeface="Corbel"/>
              <a:ea typeface="Corbel"/>
              <a:cs typeface="Corbel"/>
              <a:sym typeface="Corbel"/>
            </a:endParaRPr>
          </a:p>
          <a:p>
            <a:pPr lvl="0" marL="380999" indent="-380999">
              <a:spcBef>
                <a:spcPts val="600"/>
              </a:spcBef>
              <a:buClr>
                <a:srgbClr val="4F81BD"/>
              </a:buClr>
              <a:buSzPct val="100000"/>
              <a:buFont typeface="Wingdings"/>
              <a:buChar char="➢"/>
              <a:defRPr sz="1800"/>
            </a:pPr>
            <a:r>
              <a:rPr sz="2300">
                <a:latin typeface="Corbel"/>
                <a:ea typeface="Corbel"/>
                <a:cs typeface="Corbel"/>
                <a:sym typeface="Corbel"/>
              </a:rPr>
              <a:t>Detect at a wider linear range (7-8 logs)</a:t>
            </a:r>
            <a:endParaRPr sz="2300">
              <a:latin typeface="Corbel"/>
              <a:ea typeface="Corbel"/>
              <a:cs typeface="Corbel"/>
              <a:sym typeface="Corbel"/>
            </a:endParaRPr>
          </a:p>
          <a:p>
            <a:pPr lvl="0" marL="380999" indent="-380999">
              <a:spcBef>
                <a:spcPts val="600"/>
              </a:spcBef>
              <a:buClr>
                <a:srgbClr val="4F81BD"/>
              </a:buClr>
              <a:buSzPct val="100000"/>
              <a:buFont typeface="Wingdings"/>
              <a:buChar char="➢"/>
              <a:defRPr sz="1800"/>
            </a:pPr>
            <a:r>
              <a:rPr sz="2300">
                <a:latin typeface="Corbel"/>
                <a:ea typeface="Corbel"/>
                <a:cs typeface="Corbel"/>
                <a:sym typeface="Corbel"/>
              </a:rPr>
              <a:t>Highly reproducible </a:t>
            </a:r>
            <a:endParaRPr sz="2300">
              <a:latin typeface="Corbel"/>
              <a:ea typeface="Corbel"/>
              <a:cs typeface="Corbel"/>
              <a:sym typeface="Corbel"/>
            </a:endParaRPr>
          </a:p>
          <a:p>
            <a:pPr lvl="0" marL="380999" indent="-380999">
              <a:spcBef>
                <a:spcPts val="600"/>
              </a:spcBef>
              <a:buClr>
                <a:srgbClr val="4F81BD"/>
              </a:buClr>
              <a:buSzPct val="100000"/>
              <a:buFont typeface="Wingdings"/>
              <a:buChar char="➢"/>
              <a:defRPr sz="1800"/>
            </a:pPr>
            <a:r>
              <a:rPr sz="2300">
                <a:latin typeface="Corbel"/>
                <a:ea typeface="Corbel"/>
                <a:cs typeface="Corbel"/>
                <a:sym typeface="Corbel"/>
              </a:rPr>
              <a:t>Higher sensitivity and specificity compared to traditional PCR assay</a:t>
            </a:r>
            <a:endParaRPr sz="2300">
              <a:latin typeface="Corbel"/>
              <a:ea typeface="Corbel"/>
              <a:cs typeface="Corbel"/>
              <a:sym typeface="Corbel"/>
            </a:endParaRPr>
          </a:p>
          <a:p>
            <a:pPr lvl="0" marL="380999" indent="-380999">
              <a:spcBef>
                <a:spcPts val="600"/>
              </a:spcBef>
              <a:buClr>
                <a:srgbClr val="4F81BD"/>
              </a:buClr>
              <a:buSzPct val="100000"/>
              <a:buFont typeface="Wingdings"/>
              <a:buChar char="➢"/>
              <a:defRPr sz="1800"/>
            </a:pPr>
            <a:r>
              <a:rPr sz="2300">
                <a:latin typeface="Corbel"/>
                <a:ea typeface="Corbel"/>
                <a:cs typeface="Corbel"/>
                <a:sym typeface="Corbel"/>
              </a:rPr>
              <a:t>Perform multiplex testing for several viruses simultaneously </a:t>
            </a:r>
            <a:endParaRPr sz="2300">
              <a:latin typeface="Corbel"/>
              <a:ea typeface="Corbel"/>
              <a:cs typeface="Corbel"/>
              <a:sym typeface="Corbel"/>
            </a:endParaRPr>
          </a:p>
          <a:p>
            <a:pPr lvl="0" marL="380999" indent="-380999">
              <a:spcBef>
                <a:spcPts val="600"/>
              </a:spcBef>
              <a:buClr>
                <a:srgbClr val="4F81BD"/>
              </a:buClr>
              <a:buSzPct val="100000"/>
              <a:buFont typeface="Wingdings"/>
              <a:buChar char="➢"/>
              <a:defRPr sz="1800"/>
            </a:pPr>
            <a:r>
              <a:rPr sz="2300">
                <a:latin typeface="Corbel"/>
                <a:ea typeface="Corbel"/>
                <a:cs typeface="Corbel"/>
                <a:sym typeface="Corbel"/>
              </a:rPr>
              <a:t>Flexible for manual or automatic procedure as desired </a:t>
            </a:r>
          </a:p>
        </p:txBody>
      </p:sp>
      <p:sp>
        <p:nvSpPr>
          <p:cNvPr id="208" name="Shape 208"/>
          <p:cNvSpPr/>
          <p:nvPr/>
        </p:nvSpPr>
        <p:spPr>
          <a:xfrm>
            <a:off x="438150" y="1502093"/>
            <a:ext cx="5696678" cy="497839"/>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sz="2800">
                <a:solidFill>
                  <a:srgbClr val="0000CC"/>
                </a:solidFill>
                <a:latin typeface="Corbel"/>
                <a:ea typeface="Corbel"/>
                <a:cs typeface="Corbel"/>
                <a:sym typeface="Corbel"/>
              </a:defRPr>
            </a:lvl1pPr>
          </a:lstStyle>
          <a:p>
            <a:pPr lvl="0">
              <a:defRPr sz="1800">
                <a:solidFill>
                  <a:srgbClr val="000000"/>
                </a:solidFill>
              </a:defRPr>
            </a:pPr>
            <a:r>
              <a:rPr sz="2800">
                <a:solidFill>
                  <a:srgbClr val="0000CC"/>
                </a:solidFill>
              </a:rPr>
              <a:t>Why’s so cool about the real-time PCR?</a:t>
            </a:r>
          </a:p>
        </p:txBody>
      </p:sp>
    </p:spTree>
  </p:cSld>
  <p:clrMapOvr>
    <a:masterClrMapping/>
  </p:clrMapOvr>
  <p:transition spd="med" advClick="1"/>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0" name="Shape 210"/>
          <p:cNvSpPr/>
          <p:nvPr>
            <p:ph type="title" idx="4294967295"/>
          </p:nvPr>
        </p:nvSpPr>
        <p:spPr>
          <a:xfrm>
            <a:off x="2195512" y="188912"/>
            <a:ext cx="6697663" cy="1252538"/>
          </a:xfrm>
          <a:prstGeom prst="rect">
            <a:avLst/>
          </a:prstGeom>
        </p:spPr>
        <p:txBody>
          <a:bodyPr lIns="0" tIns="0" rIns="0" bIns="0">
            <a:normAutofit fontScale="100000" lnSpcReduction="0"/>
          </a:bodyPr>
          <a:lstStyle>
            <a:lvl1pPr>
              <a:defRPr b="1" sz="3600">
                <a:solidFill>
                  <a:srgbClr val="FFC000"/>
                </a:solidFill>
                <a:latin typeface="Tahoma"/>
                <a:ea typeface="Tahoma"/>
                <a:cs typeface="Tahoma"/>
                <a:sym typeface="Tahoma"/>
              </a:defRPr>
            </a:lvl1pPr>
          </a:lstStyle>
          <a:p>
            <a:pPr lvl="0">
              <a:defRPr b="0" sz="1800">
                <a:solidFill>
                  <a:srgbClr val="000000"/>
                </a:solidFill>
              </a:defRPr>
            </a:pPr>
            <a:r>
              <a:rPr b="1" sz="3600">
                <a:solidFill>
                  <a:srgbClr val="FFC000"/>
                </a:solidFill>
              </a:rPr>
              <a:t>Common instruments of real-time PCR</a:t>
            </a:r>
          </a:p>
        </p:txBody>
      </p:sp>
      <p:grpSp>
        <p:nvGrpSpPr>
          <p:cNvPr id="221" name="Group 221"/>
          <p:cNvGrpSpPr/>
          <p:nvPr/>
        </p:nvGrpSpPr>
        <p:grpSpPr>
          <a:xfrm>
            <a:off x="380999" y="1447770"/>
            <a:ext cx="8305680" cy="5410231"/>
            <a:chOff x="0" y="-28"/>
            <a:chExt cx="8305678" cy="5410229"/>
          </a:xfrm>
        </p:grpSpPr>
        <p:pic>
          <p:nvPicPr>
            <p:cNvPr id="211" name="image9.jpeg" descr="LC"/>
            <p:cNvPicPr/>
            <p:nvPr/>
          </p:nvPicPr>
          <p:blipFill>
            <a:blip r:embed="rId2">
              <a:extLst/>
            </a:blip>
            <a:stretch>
              <a:fillRect/>
            </a:stretch>
          </p:blipFill>
          <p:spPr>
            <a:xfrm>
              <a:off x="1382712" y="180975"/>
              <a:ext cx="1770064" cy="1770064"/>
            </a:xfrm>
            <a:prstGeom prst="rect">
              <a:avLst/>
            </a:prstGeom>
            <a:ln w="12700" cap="flat">
              <a:noFill/>
              <a:miter lim="400000"/>
            </a:ln>
            <a:effectLst/>
          </p:spPr>
        </p:pic>
        <p:pic>
          <p:nvPicPr>
            <p:cNvPr id="212" name="image10.jpeg" descr="http://www.qiagen.com/images/catalog/2335.jpg"/>
            <p:cNvPicPr/>
            <p:nvPr/>
          </p:nvPicPr>
          <p:blipFill>
            <a:blip r:embed="rId3">
              <a:extLst/>
            </a:blip>
            <a:stretch>
              <a:fillRect/>
            </a:stretch>
          </p:blipFill>
          <p:spPr>
            <a:xfrm>
              <a:off x="3182937" y="2486025"/>
              <a:ext cx="3671889" cy="2524127"/>
            </a:xfrm>
            <a:prstGeom prst="rect">
              <a:avLst/>
            </a:prstGeom>
            <a:ln w="12700" cap="flat">
              <a:noFill/>
              <a:miter lim="400000"/>
            </a:ln>
            <a:effectLst/>
          </p:spPr>
        </p:pic>
        <p:pic>
          <p:nvPicPr>
            <p:cNvPr id="213" name="image14.png" descr="SmartCycler"/>
            <p:cNvPicPr/>
            <p:nvPr/>
          </p:nvPicPr>
          <p:blipFill>
            <a:blip r:embed="rId4">
              <a:extLst/>
            </a:blip>
            <a:stretch>
              <a:fillRect/>
            </a:stretch>
          </p:blipFill>
          <p:spPr>
            <a:xfrm>
              <a:off x="158749" y="2257425"/>
              <a:ext cx="2428877" cy="3152777"/>
            </a:xfrm>
            <a:prstGeom prst="rect">
              <a:avLst/>
            </a:prstGeom>
            <a:ln w="12700" cap="flat">
              <a:noFill/>
              <a:miter lim="400000"/>
            </a:ln>
            <a:effectLst/>
          </p:spPr>
        </p:pic>
        <p:sp>
          <p:nvSpPr>
            <p:cNvPr id="214" name="Shape 214"/>
            <p:cNvSpPr/>
            <p:nvPr/>
          </p:nvSpPr>
          <p:spPr>
            <a:xfrm>
              <a:off x="-1" y="304800"/>
              <a:ext cx="1524001" cy="34543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t">
              <a:spAutoFit/>
            </a:bodyPr>
            <a:lstStyle>
              <a:lvl1pPr>
                <a:lnSpc>
                  <a:spcPct val="150000"/>
                </a:lnSpc>
                <a:defRPr sz="1800">
                  <a:latin typeface="Corbel"/>
                  <a:ea typeface="Corbel"/>
                  <a:cs typeface="Corbel"/>
                  <a:sym typeface="Corbel"/>
                </a:defRPr>
              </a:lvl1pPr>
            </a:lstStyle>
            <a:p>
              <a:pPr lvl="0"/>
              <a:r>
                <a:t>LightCycler</a:t>
              </a:r>
            </a:p>
          </p:txBody>
        </p:sp>
        <p:sp>
          <p:nvSpPr>
            <p:cNvPr id="215" name="Shape 215"/>
            <p:cNvSpPr/>
            <p:nvPr/>
          </p:nvSpPr>
          <p:spPr>
            <a:xfrm>
              <a:off x="762000" y="4579937"/>
              <a:ext cx="1905001" cy="34543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t">
              <a:spAutoFit/>
            </a:bodyPr>
            <a:lstStyle>
              <a:lvl1pPr>
                <a:lnSpc>
                  <a:spcPct val="150000"/>
                </a:lnSpc>
                <a:defRPr sz="1800">
                  <a:latin typeface="Corbel"/>
                  <a:ea typeface="Corbel"/>
                  <a:cs typeface="Corbel"/>
                  <a:sym typeface="Corbel"/>
                </a:defRPr>
              </a:lvl1pPr>
            </a:lstStyle>
            <a:p>
              <a:pPr lvl="0"/>
              <a:r>
                <a:t>SmartCycler</a:t>
              </a:r>
            </a:p>
          </p:txBody>
        </p:sp>
        <p:sp>
          <p:nvSpPr>
            <p:cNvPr id="216" name="Shape 216"/>
            <p:cNvSpPr/>
            <p:nvPr/>
          </p:nvSpPr>
          <p:spPr>
            <a:xfrm>
              <a:off x="4551362" y="4789487"/>
              <a:ext cx="1524002" cy="34543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t">
              <a:spAutoFit/>
            </a:bodyPr>
            <a:lstStyle>
              <a:lvl1pPr>
                <a:lnSpc>
                  <a:spcPct val="150000"/>
                </a:lnSpc>
                <a:defRPr sz="1800">
                  <a:latin typeface="Corbel"/>
                  <a:ea typeface="Corbel"/>
                  <a:cs typeface="Corbel"/>
                  <a:sym typeface="Corbel"/>
                </a:defRPr>
              </a:lvl1pPr>
            </a:lstStyle>
            <a:p>
              <a:pPr lvl="0"/>
              <a:r>
                <a:t>Rotogene</a:t>
              </a:r>
            </a:p>
          </p:txBody>
        </p:sp>
        <p:grpSp>
          <p:nvGrpSpPr>
            <p:cNvPr id="220" name="Group 220"/>
            <p:cNvGrpSpPr/>
            <p:nvPr/>
          </p:nvGrpSpPr>
          <p:grpSpPr>
            <a:xfrm>
              <a:off x="3962400" y="-29"/>
              <a:ext cx="4343279" cy="2316194"/>
              <a:chOff x="0" y="-27"/>
              <a:chExt cx="4343277" cy="2316192"/>
            </a:xfrm>
          </p:grpSpPr>
          <p:pic>
            <p:nvPicPr>
              <p:cNvPr id="217" name="image11.jpeg" descr="abi7500"/>
              <p:cNvPicPr/>
              <p:nvPr/>
            </p:nvPicPr>
            <p:blipFill>
              <a:blip r:embed="rId5">
                <a:extLst/>
              </a:blip>
              <a:stretch>
                <a:fillRect/>
              </a:stretch>
            </p:blipFill>
            <p:spPr>
              <a:xfrm>
                <a:off x="1165225" y="180975"/>
                <a:ext cx="2903540" cy="2135191"/>
              </a:xfrm>
              <a:prstGeom prst="rect">
                <a:avLst/>
              </a:prstGeom>
              <a:ln w="12700" cap="flat">
                <a:noFill/>
                <a:miter lim="400000"/>
              </a:ln>
              <a:effectLst/>
            </p:spPr>
          </p:pic>
          <p:sp>
            <p:nvSpPr>
              <p:cNvPr id="218" name="Shape 218"/>
              <p:cNvSpPr/>
              <p:nvPr/>
            </p:nvSpPr>
            <p:spPr>
              <a:xfrm>
                <a:off x="-1" y="152400"/>
                <a:ext cx="1524001" cy="34543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t">
                <a:spAutoFit/>
              </a:bodyPr>
              <a:lstStyle>
                <a:lvl1pPr>
                  <a:lnSpc>
                    <a:spcPct val="150000"/>
                  </a:lnSpc>
                  <a:defRPr sz="1800">
                    <a:latin typeface="Corbel"/>
                    <a:ea typeface="Corbel"/>
                    <a:cs typeface="Corbel"/>
                    <a:sym typeface="Corbel"/>
                  </a:defRPr>
                </a:lvl1pPr>
              </a:lstStyle>
              <a:p>
                <a:pPr lvl="0"/>
                <a:r>
                  <a:t>ABI system</a:t>
                </a:r>
              </a:p>
            </p:txBody>
          </p:sp>
          <p:sp>
            <p:nvSpPr>
              <p:cNvPr id="219" name="Shape 219"/>
              <p:cNvSpPr/>
              <p:nvPr/>
            </p:nvSpPr>
            <p:spPr>
              <a:xfrm>
                <a:off x="1066758" y="-28"/>
                <a:ext cx="3276520" cy="2057352"/>
              </a:xfrm>
              <a:custGeom>
                <a:avLst/>
                <a:gdLst/>
                <a:ahLst/>
                <a:cxnLst>
                  <a:cxn ang="0">
                    <a:pos x="wd2" y="hd2"/>
                  </a:cxn>
                  <a:cxn ang="5400000">
                    <a:pos x="wd2" y="hd2"/>
                  </a:cxn>
                  <a:cxn ang="10800000">
                    <a:pos x="wd2" y="hd2"/>
                  </a:cxn>
                  <a:cxn ang="16200000">
                    <a:pos x="wd2" y="hd2"/>
                  </a:cxn>
                </a:cxnLst>
                <a:rect l="0" t="0" r="r" b="b"/>
                <a:pathLst>
                  <a:path w="19679" h="19678"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9525" cap="flat">
                <a:solidFill>
                  <a:srgbClr val="FF0000"/>
                </a:solidFill>
                <a:prstDash val="solid"/>
                <a:round/>
              </a:ln>
              <a:effectLst/>
            </p:spPr>
            <p:txBody>
              <a:bodyPr wrap="square" lIns="0" tIns="0" rIns="0" bIns="0" numCol="1" anchor="ctr">
                <a:noAutofit/>
              </a:bodyPr>
              <a:lstStyle/>
              <a:p>
                <a:pPr lvl="0">
                  <a:defRPr sz="1800">
                    <a:latin typeface="Corbel"/>
                    <a:ea typeface="Corbel"/>
                    <a:cs typeface="Corbel"/>
                    <a:sym typeface="Corbel"/>
                  </a:defRPr>
                </a:pPr>
              </a:p>
            </p:txBody>
          </p:sp>
        </p:grpSp>
      </p:grpSp>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3" name="Shape 73"/>
          <p:cNvSpPr/>
          <p:nvPr/>
        </p:nvSpPr>
        <p:spPr>
          <a:xfrm>
            <a:off x="1116012" y="555625"/>
            <a:ext cx="8153401" cy="546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defRPr b="1" sz="3600">
                <a:solidFill>
                  <a:srgbClr val="FFCC00"/>
                </a:solidFill>
                <a:latin typeface="Tahoma"/>
                <a:ea typeface="Tahoma"/>
                <a:cs typeface="Tahoma"/>
                <a:sym typeface="Tahoma"/>
              </a:defRPr>
            </a:lvl1pPr>
          </a:lstStyle>
          <a:p>
            <a:pPr lvl="0">
              <a:defRPr b="0" sz="1800">
                <a:solidFill>
                  <a:srgbClr val="000000"/>
                </a:solidFill>
              </a:defRPr>
            </a:pPr>
            <a:r>
              <a:rPr b="1" sz="3600">
                <a:solidFill>
                  <a:srgbClr val="FFCC00"/>
                </a:solidFill>
              </a:rPr>
              <a:t>GE in Canada</a:t>
            </a:r>
          </a:p>
        </p:txBody>
      </p:sp>
      <p:sp>
        <p:nvSpPr>
          <p:cNvPr id="74" name="Shape 74"/>
          <p:cNvSpPr/>
          <p:nvPr/>
        </p:nvSpPr>
        <p:spPr>
          <a:xfrm>
            <a:off x="611187" y="1773236"/>
            <a:ext cx="8153401" cy="454532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marL="1444977" indent="-1444977">
              <a:lnSpc>
                <a:spcPct val="90000"/>
              </a:lnSpc>
              <a:buClr>
                <a:srgbClr val="FF0000"/>
              </a:buClr>
              <a:buSzPct val="100000"/>
              <a:buFont typeface="Wingdings"/>
              <a:buChar char="➢"/>
              <a:defRPr sz="1800"/>
            </a:pPr>
            <a:r>
              <a:rPr sz="3200">
                <a:latin typeface="Corbel"/>
                <a:ea typeface="Corbel"/>
                <a:cs typeface="Corbel"/>
                <a:sym typeface="Corbel"/>
              </a:rPr>
              <a:t>Disease burden</a:t>
            </a:r>
            <a:endParaRPr sz="3200">
              <a:latin typeface="Corbel"/>
              <a:ea typeface="Corbel"/>
              <a:cs typeface="Corbel"/>
              <a:sym typeface="Corbel"/>
            </a:endParaRPr>
          </a:p>
          <a:p>
            <a:pPr lvl="1" marL="1320623" indent="-953911">
              <a:lnSpc>
                <a:spcPct val="90000"/>
              </a:lnSpc>
              <a:spcBef>
                <a:spcPts val="600"/>
              </a:spcBef>
              <a:buClr>
                <a:srgbClr val="4F81BD"/>
              </a:buClr>
              <a:buSzPct val="100000"/>
              <a:buFont typeface="Wingdings"/>
              <a:buChar char="▪"/>
              <a:defRPr sz="1800"/>
            </a:pPr>
            <a:r>
              <a:rPr sz="2600">
                <a:latin typeface="Corbel"/>
                <a:ea typeface="Corbel"/>
                <a:cs typeface="Corbel"/>
                <a:sym typeface="Corbel"/>
              </a:rPr>
              <a:t>5 million annual episodes in Canada</a:t>
            </a:r>
            <a:endParaRPr sz="2600">
              <a:latin typeface="Corbel"/>
              <a:ea typeface="Corbel"/>
              <a:cs typeface="Corbel"/>
              <a:sym typeface="Corbel"/>
            </a:endParaRPr>
          </a:p>
          <a:p>
            <a:pPr lvl="1" marL="1320623" indent="-953911">
              <a:lnSpc>
                <a:spcPct val="90000"/>
              </a:lnSpc>
              <a:spcBef>
                <a:spcPts val="600"/>
              </a:spcBef>
              <a:buClr>
                <a:srgbClr val="4F81BD"/>
              </a:buClr>
              <a:buSzPct val="100000"/>
              <a:buFont typeface="Wingdings"/>
              <a:buChar char="▪"/>
              <a:defRPr sz="1800"/>
            </a:pPr>
            <a:r>
              <a:rPr sz="2600">
                <a:solidFill>
                  <a:srgbClr val="FF0000"/>
                </a:solidFill>
                <a:latin typeface="Corbel"/>
                <a:ea typeface="Corbel"/>
                <a:cs typeface="Corbel"/>
                <a:sym typeface="Corbel"/>
              </a:rPr>
              <a:t>70% attributed to an unidentified pathogen</a:t>
            </a:r>
            <a:endParaRPr sz="2600">
              <a:solidFill>
                <a:srgbClr val="FF0000"/>
              </a:solidFill>
              <a:latin typeface="Corbel"/>
              <a:ea typeface="Corbel"/>
              <a:cs typeface="Corbel"/>
              <a:sym typeface="Corbel"/>
            </a:endParaRPr>
          </a:p>
          <a:p>
            <a:pPr lvl="1" marL="1320623" indent="-953911">
              <a:lnSpc>
                <a:spcPct val="90000"/>
              </a:lnSpc>
              <a:spcBef>
                <a:spcPts val="600"/>
              </a:spcBef>
              <a:buClr>
                <a:srgbClr val="4F81BD"/>
              </a:buClr>
              <a:buSzPct val="100000"/>
              <a:buFont typeface="Wingdings"/>
              <a:buChar char="▪"/>
              <a:defRPr sz="1800"/>
            </a:pPr>
            <a:r>
              <a:rPr sz="2600">
                <a:latin typeface="Corbel"/>
                <a:ea typeface="Corbel"/>
                <a:cs typeface="Corbel"/>
                <a:sym typeface="Corbel"/>
              </a:rPr>
              <a:t>10% of all pediatric ED visits</a:t>
            </a:r>
            <a:endParaRPr sz="2600">
              <a:latin typeface="Corbel"/>
              <a:ea typeface="Corbel"/>
              <a:cs typeface="Corbel"/>
              <a:sym typeface="Corbel"/>
            </a:endParaRPr>
          </a:p>
          <a:p>
            <a:pPr lvl="1" marL="1320623" indent="-953911">
              <a:lnSpc>
                <a:spcPct val="90000"/>
              </a:lnSpc>
              <a:spcBef>
                <a:spcPts val="600"/>
              </a:spcBef>
              <a:buClr>
                <a:srgbClr val="4F81BD"/>
              </a:buClr>
              <a:buSzPct val="100000"/>
              <a:buFont typeface="Wingdings"/>
              <a:buChar char="▪"/>
              <a:defRPr sz="1800"/>
            </a:pPr>
            <a:r>
              <a:rPr sz="2600">
                <a:latin typeface="Corbel"/>
                <a:ea typeface="Corbel"/>
                <a:cs typeface="Corbel"/>
                <a:sym typeface="Corbel"/>
              </a:rPr>
              <a:t>The numbers of ED visits are on the rise</a:t>
            </a:r>
            <a:endParaRPr sz="2600">
              <a:latin typeface="Corbel"/>
              <a:ea typeface="Corbel"/>
              <a:cs typeface="Corbel"/>
              <a:sym typeface="Corbel"/>
            </a:endParaRPr>
          </a:p>
          <a:p>
            <a:pPr lvl="1" marL="1320623" indent="-953911">
              <a:lnSpc>
                <a:spcPct val="90000"/>
              </a:lnSpc>
              <a:spcBef>
                <a:spcPts val="600"/>
              </a:spcBef>
              <a:buClr>
                <a:srgbClr val="4F81BD"/>
              </a:buClr>
              <a:buSzPct val="100000"/>
              <a:buFont typeface="Wingdings"/>
              <a:buChar char="▪"/>
              <a:defRPr sz="1800"/>
            </a:pPr>
            <a:r>
              <a:rPr sz="2600">
                <a:latin typeface="Corbel"/>
                <a:ea typeface="Corbel"/>
                <a:cs typeface="Corbel"/>
                <a:sym typeface="Corbel"/>
              </a:rPr>
              <a:t>Annual costs = $3.7 billion</a:t>
            </a:r>
            <a:endParaRPr sz="2600">
              <a:latin typeface="Corbel"/>
              <a:ea typeface="Corbel"/>
              <a:cs typeface="Corbel"/>
              <a:sym typeface="Corbel"/>
            </a:endParaRPr>
          </a:p>
          <a:p>
            <a:pPr lvl="0">
              <a:lnSpc>
                <a:spcPct val="90000"/>
              </a:lnSpc>
              <a:spcBef>
                <a:spcPts val="600"/>
              </a:spcBef>
              <a:defRPr sz="1800"/>
            </a:pPr>
            <a:endParaRPr sz="2600">
              <a:latin typeface="Corbel"/>
              <a:ea typeface="Corbel"/>
              <a:cs typeface="Corbel"/>
              <a:sym typeface="Corbel"/>
            </a:endParaRPr>
          </a:p>
          <a:p>
            <a:pPr lvl="0" marL="1444977" indent="-1444977">
              <a:lnSpc>
                <a:spcPct val="90000"/>
              </a:lnSpc>
              <a:buClr>
                <a:srgbClr val="FF0000"/>
              </a:buClr>
              <a:buSzPct val="80000"/>
              <a:buFont typeface="Wingdings"/>
              <a:buChar char="➢"/>
              <a:defRPr sz="1800"/>
            </a:pPr>
            <a:r>
              <a:rPr sz="3200">
                <a:latin typeface="Corbel"/>
                <a:ea typeface="Corbel"/>
                <a:cs typeface="Corbel"/>
                <a:sym typeface="Corbel"/>
              </a:rPr>
              <a:t>Data underestimates true burden</a:t>
            </a:r>
            <a:endParaRPr sz="3200">
              <a:latin typeface="Corbel"/>
              <a:ea typeface="Corbel"/>
              <a:cs typeface="Corbel"/>
              <a:sym typeface="Corbel"/>
            </a:endParaRPr>
          </a:p>
          <a:p>
            <a:pPr lvl="1" marL="1320623" indent="-953911">
              <a:lnSpc>
                <a:spcPct val="90000"/>
              </a:lnSpc>
              <a:spcBef>
                <a:spcPts val="600"/>
              </a:spcBef>
              <a:buClr>
                <a:srgbClr val="4F81BD"/>
              </a:buClr>
              <a:buSzPct val="90000"/>
              <a:buFont typeface="Wingdings"/>
              <a:buChar char="▪"/>
              <a:defRPr sz="1800"/>
            </a:pPr>
            <a:r>
              <a:rPr sz="2600">
                <a:latin typeface="Corbel"/>
                <a:ea typeface="Corbel"/>
                <a:cs typeface="Corbel"/>
                <a:sym typeface="Corbel"/>
              </a:rPr>
              <a:t>90% of individuals with AGE do not seek for care</a:t>
            </a:r>
            <a:endParaRPr sz="2600">
              <a:latin typeface="Corbel"/>
              <a:ea typeface="Corbel"/>
              <a:cs typeface="Corbel"/>
              <a:sym typeface="Corbel"/>
            </a:endParaRPr>
          </a:p>
          <a:p>
            <a:pPr lvl="2" marL="1245658" indent="-559858">
              <a:lnSpc>
                <a:spcPct val="90000"/>
              </a:lnSpc>
              <a:spcBef>
                <a:spcPts val="500"/>
              </a:spcBef>
              <a:buClr>
                <a:srgbClr val="8064A2"/>
              </a:buClr>
              <a:buSzPct val="100000"/>
              <a:buFont typeface="Arial"/>
              <a:buChar char="•"/>
              <a:defRPr sz="1800"/>
            </a:pPr>
            <a:r>
              <a:rPr sz="2300">
                <a:latin typeface="Corbel"/>
                <a:ea typeface="Corbel"/>
                <a:cs typeface="Corbel"/>
                <a:sym typeface="Corbel"/>
              </a:rPr>
              <a:t>Under-diagnosing</a:t>
            </a:r>
            <a:endParaRPr sz="2300">
              <a:latin typeface="Corbel"/>
              <a:ea typeface="Corbel"/>
              <a:cs typeface="Corbel"/>
              <a:sym typeface="Corbel"/>
            </a:endParaRPr>
          </a:p>
          <a:p>
            <a:pPr lvl="2" marL="1245658" indent="-559858">
              <a:lnSpc>
                <a:spcPct val="90000"/>
              </a:lnSpc>
              <a:spcBef>
                <a:spcPts val="500"/>
              </a:spcBef>
              <a:buClr>
                <a:srgbClr val="8064A2"/>
              </a:buClr>
              <a:buSzPct val="100000"/>
              <a:buFont typeface="Arial"/>
              <a:buChar char="•"/>
              <a:defRPr sz="1800"/>
            </a:pPr>
            <a:r>
              <a:rPr sz="2300">
                <a:latin typeface="Corbel"/>
                <a:ea typeface="Corbel"/>
                <a:cs typeface="Corbel"/>
                <a:sym typeface="Corbel"/>
              </a:rPr>
              <a:t>Under-reporting</a:t>
            </a:r>
          </a:p>
        </p:txBody>
      </p:sp>
    </p:spTree>
  </p:cSld>
  <p:clrMapOvr>
    <a:masterClrMapping/>
  </p:clrMapOvr>
  <p:transition spd="med" advClick="1"/>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23" name="image15.png"/>
          <p:cNvPicPr/>
          <p:nvPr/>
        </p:nvPicPr>
        <p:blipFill>
          <a:blip r:embed="rId2">
            <a:extLst/>
          </a:blip>
          <a:stretch>
            <a:fillRect/>
          </a:stretch>
        </p:blipFill>
        <p:spPr>
          <a:xfrm>
            <a:off x="179387" y="1484312"/>
            <a:ext cx="8748714" cy="4608513"/>
          </a:xfrm>
          <a:prstGeom prst="rect">
            <a:avLst/>
          </a:prstGeom>
          <a:ln w="12700">
            <a:miter lim="400000"/>
          </a:ln>
        </p:spPr>
      </p:pic>
      <p:sp>
        <p:nvSpPr>
          <p:cNvPr id="224" name="Shape 224"/>
          <p:cNvSpPr/>
          <p:nvPr/>
        </p:nvSpPr>
        <p:spPr>
          <a:xfrm>
            <a:off x="1763711" y="-2"/>
            <a:ext cx="7380289" cy="11836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algn="ctr">
              <a:defRPr sz="1800"/>
            </a:pPr>
            <a:r>
              <a:rPr b="1" sz="3600">
                <a:solidFill>
                  <a:srgbClr val="FFCC00"/>
                </a:solidFill>
                <a:latin typeface="Tahoma"/>
                <a:ea typeface="Tahoma"/>
                <a:cs typeface="Tahoma"/>
                <a:sym typeface="Tahoma"/>
              </a:rPr>
              <a:t>In-house Real-time PCR </a:t>
            </a:r>
            <a:endParaRPr b="1" sz="3600">
              <a:solidFill>
                <a:srgbClr val="FFCC00"/>
              </a:solidFill>
              <a:latin typeface="Corbel"/>
              <a:ea typeface="Corbel"/>
              <a:cs typeface="Corbel"/>
              <a:sym typeface="Corbel"/>
            </a:endParaRPr>
          </a:p>
          <a:p>
            <a:pPr lvl="0" algn="ctr">
              <a:defRPr sz="1800"/>
            </a:pPr>
            <a:r>
              <a:rPr b="1" sz="3600">
                <a:solidFill>
                  <a:srgbClr val="FFCC00"/>
                </a:solidFill>
                <a:latin typeface="Tahoma"/>
                <a:ea typeface="Tahoma"/>
                <a:cs typeface="Tahoma"/>
                <a:sym typeface="Tahoma"/>
              </a:rPr>
              <a:t>GEV panel</a:t>
            </a:r>
          </a:p>
        </p:txBody>
      </p:sp>
    </p:spTree>
  </p:cSld>
  <p:clrMapOvr>
    <a:masterClrMapping/>
  </p:clrMapOvr>
  <p:transition spd="med" advClick="1"/>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6" name="Shape 226"/>
          <p:cNvSpPr/>
          <p:nvPr/>
        </p:nvSpPr>
        <p:spPr>
          <a:xfrm>
            <a:off x="2195511" y="79374"/>
            <a:ext cx="6481764" cy="10922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lgn="ctr">
              <a:defRPr sz="1800"/>
            </a:pPr>
            <a:r>
              <a:rPr b="1" sz="3600">
                <a:solidFill>
                  <a:srgbClr val="FFC800"/>
                </a:solidFill>
                <a:latin typeface="Tahoma"/>
                <a:ea typeface="Tahoma"/>
                <a:cs typeface="Tahoma"/>
                <a:sym typeface="Tahoma"/>
              </a:rPr>
              <a:t>Targeting genes used in </a:t>
            </a:r>
            <a:endParaRPr b="1" sz="3600">
              <a:solidFill>
                <a:srgbClr val="FFC800"/>
              </a:solidFill>
              <a:latin typeface="Corbel"/>
              <a:ea typeface="Corbel"/>
              <a:cs typeface="Corbel"/>
              <a:sym typeface="Corbel"/>
            </a:endParaRPr>
          </a:p>
          <a:p>
            <a:pPr lvl="0" algn="ctr">
              <a:defRPr sz="1800"/>
            </a:pPr>
            <a:r>
              <a:rPr b="1" sz="3600">
                <a:solidFill>
                  <a:srgbClr val="FFC800"/>
                </a:solidFill>
                <a:latin typeface="Tahoma"/>
                <a:ea typeface="Tahoma"/>
                <a:cs typeface="Tahoma"/>
                <a:sym typeface="Tahoma"/>
              </a:rPr>
              <a:t>in-house PCR GEV panel</a:t>
            </a:r>
          </a:p>
        </p:txBody>
      </p:sp>
      <p:sp>
        <p:nvSpPr>
          <p:cNvPr id="227" name="Shape 227"/>
          <p:cNvSpPr/>
          <p:nvPr/>
        </p:nvSpPr>
        <p:spPr>
          <a:xfrm>
            <a:off x="179386" y="2133599"/>
            <a:ext cx="8785228" cy="313181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a:lnSpc>
                <a:spcPct val="120000"/>
              </a:lnSpc>
              <a:spcBef>
                <a:spcPts val="1200"/>
              </a:spcBef>
              <a:buClr>
                <a:srgbClr val="4F81BD"/>
              </a:buClr>
              <a:buSzPct val="100000"/>
              <a:buFont typeface="Wingdings"/>
              <a:buChar char="➢"/>
              <a:defRPr sz="1800"/>
            </a:pPr>
            <a:r>
              <a:rPr sz="2900">
                <a:latin typeface="Corbel"/>
                <a:ea typeface="Corbel"/>
                <a:cs typeface="Corbel"/>
                <a:sym typeface="Corbel"/>
              </a:rPr>
              <a:t>Norovirus GI and GII –</a:t>
            </a:r>
            <a:r>
              <a:rPr sz="2900">
                <a:solidFill>
                  <a:srgbClr val="0000FF"/>
                </a:solidFill>
                <a:latin typeface="Corbel"/>
                <a:ea typeface="Corbel"/>
                <a:cs typeface="Corbel"/>
                <a:sym typeface="Corbel"/>
              </a:rPr>
              <a:t>Junction of Polymerase and Capsid</a:t>
            </a:r>
            <a:r>
              <a:rPr sz="2900">
                <a:latin typeface="Corbel"/>
                <a:ea typeface="Corbel"/>
                <a:cs typeface="Corbel"/>
                <a:sym typeface="Corbel"/>
              </a:rPr>
              <a:t> </a:t>
            </a:r>
            <a:endParaRPr sz="2900">
              <a:latin typeface="Corbel"/>
              <a:ea typeface="Corbel"/>
              <a:cs typeface="Corbel"/>
              <a:sym typeface="Corbel"/>
            </a:endParaRPr>
          </a:p>
          <a:p>
            <a:pPr lvl="0">
              <a:lnSpc>
                <a:spcPct val="120000"/>
              </a:lnSpc>
              <a:spcBef>
                <a:spcPts val="1200"/>
              </a:spcBef>
              <a:buClr>
                <a:srgbClr val="4F81BD"/>
              </a:buClr>
              <a:buSzPct val="100000"/>
              <a:buFont typeface="Wingdings"/>
              <a:buChar char="➢"/>
              <a:defRPr sz="1800"/>
            </a:pPr>
            <a:r>
              <a:rPr sz="2900">
                <a:latin typeface="Corbel"/>
                <a:ea typeface="Corbel"/>
                <a:cs typeface="Corbel"/>
                <a:sym typeface="Corbel"/>
              </a:rPr>
              <a:t>Rotavirus Group A- </a:t>
            </a:r>
            <a:r>
              <a:rPr sz="2900">
                <a:solidFill>
                  <a:srgbClr val="0000FF"/>
                </a:solidFill>
                <a:latin typeface="Corbel"/>
                <a:ea typeface="Corbel"/>
                <a:cs typeface="Corbel"/>
                <a:sym typeface="Corbel"/>
              </a:rPr>
              <a:t>No structure protein</a:t>
            </a:r>
            <a:r>
              <a:rPr sz="2900">
                <a:latin typeface="Corbel"/>
                <a:ea typeface="Corbel"/>
                <a:cs typeface="Corbel"/>
                <a:sym typeface="Corbel"/>
              </a:rPr>
              <a:t> </a:t>
            </a:r>
            <a:endParaRPr sz="2900">
              <a:latin typeface="Corbel"/>
              <a:ea typeface="Corbel"/>
              <a:cs typeface="Corbel"/>
              <a:sym typeface="Corbel"/>
            </a:endParaRPr>
          </a:p>
          <a:p>
            <a:pPr lvl="0">
              <a:lnSpc>
                <a:spcPct val="120000"/>
              </a:lnSpc>
              <a:spcBef>
                <a:spcPts val="1200"/>
              </a:spcBef>
              <a:buClr>
                <a:srgbClr val="4F81BD"/>
              </a:buClr>
              <a:buSzPct val="100000"/>
              <a:buFont typeface="Wingdings"/>
              <a:buChar char="➢"/>
              <a:defRPr sz="1800"/>
            </a:pPr>
            <a:r>
              <a:rPr sz="2900">
                <a:latin typeface="Corbel"/>
                <a:ea typeface="Corbel"/>
                <a:cs typeface="Corbel"/>
                <a:sym typeface="Corbel"/>
              </a:rPr>
              <a:t>Sapovirus - </a:t>
            </a:r>
            <a:r>
              <a:rPr sz="2900">
                <a:solidFill>
                  <a:srgbClr val="0000FF"/>
                </a:solidFill>
                <a:latin typeface="Corbel"/>
                <a:ea typeface="Corbel"/>
                <a:cs typeface="Corbel"/>
                <a:sym typeface="Corbel"/>
              </a:rPr>
              <a:t>Junction of Polymerase and Capsid</a:t>
            </a:r>
            <a:r>
              <a:rPr sz="2900">
                <a:latin typeface="Corbel"/>
                <a:ea typeface="Corbel"/>
                <a:cs typeface="Corbel"/>
                <a:sym typeface="Corbel"/>
              </a:rPr>
              <a:t> </a:t>
            </a:r>
            <a:endParaRPr sz="2900">
              <a:latin typeface="Corbel"/>
              <a:ea typeface="Corbel"/>
              <a:cs typeface="Corbel"/>
              <a:sym typeface="Corbel"/>
            </a:endParaRPr>
          </a:p>
          <a:p>
            <a:pPr lvl="0">
              <a:lnSpc>
                <a:spcPct val="120000"/>
              </a:lnSpc>
              <a:spcBef>
                <a:spcPts val="1200"/>
              </a:spcBef>
              <a:buClr>
                <a:srgbClr val="4F81BD"/>
              </a:buClr>
              <a:buSzPct val="100000"/>
              <a:buFont typeface="Wingdings"/>
              <a:buChar char="➢"/>
              <a:defRPr sz="1800"/>
            </a:pPr>
            <a:r>
              <a:rPr sz="2900">
                <a:latin typeface="Corbel"/>
                <a:ea typeface="Corbel"/>
                <a:cs typeface="Corbel"/>
                <a:sym typeface="Corbel"/>
              </a:rPr>
              <a:t>Astrovirus – </a:t>
            </a:r>
            <a:r>
              <a:rPr sz="2900">
                <a:solidFill>
                  <a:srgbClr val="0000FF"/>
                </a:solidFill>
                <a:latin typeface="Corbel"/>
                <a:ea typeface="Corbel"/>
                <a:cs typeface="Corbel"/>
                <a:sym typeface="Corbel"/>
              </a:rPr>
              <a:t>Polymerase and Capsid</a:t>
            </a:r>
            <a:r>
              <a:rPr sz="2900">
                <a:latin typeface="Corbel"/>
                <a:ea typeface="Corbel"/>
                <a:cs typeface="Corbel"/>
                <a:sym typeface="Corbel"/>
              </a:rPr>
              <a:t> </a:t>
            </a:r>
            <a:endParaRPr sz="2900">
              <a:latin typeface="Corbel"/>
              <a:ea typeface="Corbel"/>
              <a:cs typeface="Corbel"/>
              <a:sym typeface="Corbel"/>
            </a:endParaRPr>
          </a:p>
          <a:p>
            <a:pPr lvl="0">
              <a:lnSpc>
                <a:spcPct val="120000"/>
              </a:lnSpc>
              <a:spcBef>
                <a:spcPts val="1200"/>
              </a:spcBef>
              <a:buClr>
                <a:srgbClr val="4F81BD"/>
              </a:buClr>
              <a:buSzPct val="100000"/>
              <a:buFont typeface="Wingdings"/>
              <a:buChar char="➢"/>
              <a:defRPr sz="1800"/>
            </a:pPr>
            <a:r>
              <a:rPr sz="2900">
                <a:latin typeface="Corbel"/>
                <a:ea typeface="Corbel"/>
                <a:cs typeface="Corbel"/>
                <a:sym typeface="Corbel"/>
              </a:rPr>
              <a:t>Adenovirus- </a:t>
            </a:r>
            <a:r>
              <a:rPr sz="2900">
                <a:solidFill>
                  <a:srgbClr val="0000FF"/>
                </a:solidFill>
                <a:latin typeface="Corbel"/>
                <a:ea typeface="Corbel"/>
                <a:cs typeface="Corbel"/>
                <a:sym typeface="Corbel"/>
              </a:rPr>
              <a:t>Hexon</a:t>
            </a:r>
          </a:p>
        </p:txBody>
      </p:sp>
    </p:spTree>
  </p:cSld>
  <p:clrMapOvr>
    <a:masterClrMapping/>
  </p:clrMapOvr>
  <p:transition spd="med" advClick="1"/>
</p:sld>
</file>

<file path=ppt/slides/slide3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41" name="Group 241"/>
          <p:cNvGrpSpPr/>
          <p:nvPr/>
        </p:nvGrpSpPr>
        <p:grpSpPr>
          <a:xfrm>
            <a:off x="611186" y="2420936"/>
            <a:ext cx="4996656" cy="3527430"/>
            <a:chOff x="0" y="0"/>
            <a:chExt cx="4996654" cy="3527428"/>
          </a:xfrm>
        </p:grpSpPr>
        <p:sp>
          <p:nvSpPr>
            <p:cNvPr id="229" name="Shape 229"/>
            <p:cNvSpPr/>
            <p:nvPr/>
          </p:nvSpPr>
          <p:spPr>
            <a:xfrm>
              <a:off x="0" y="0"/>
              <a:ext cx="4024135" cy="791547"/>
            </a:xfrm>
            <a:prstGeom prst="rect">
              <a:avLst/>
            </a:prstGeom>
            <a:solidFill>
              <a:srgbClr val="FBFB6B"/>
            </a:solidFill>
            <a:ln w="12700" cap="flat">
              <a:noFill/>
              <a:miter lim="400000"/>
            </a:ln>
            <a:effectLst/>
          </p:spPr>
          <p:txBody>
            <a:bodyPr wrap="square" lIns="0" tIns="0" rIns="0" bIns="0" numCol="1" anchor="ctr">
              <a:noAutofit/>
            </a:bodyPr>
            <a:lstStyle/>
            <a:p>
              <a:pPr lvl="0">
                <a:defRPr sz="1800">
                  <a:latin typeface="Corbel"/>
                  <a:ea typeface="Corbel"/>
                  <a:cs typeface="Corbel"/>
                  <a:sym typeface="Corbel"/>
                </a:defRPr>
              </a:pPr>
            </a:p>
          </p:txBody>
        </p:sp>
        <p:sp>
          <p:nvSpPr>
            <p:cNvPr id="230" name="Shape 230"/>
            <p:cNvSpPr/>
            <p:nvPr/>
          </p:nvSpPr>
          <p:spPr>
            <a:xfrm>
              <a:off x="71283" y="216037"/>
              <a:ext cx="3105965" cy="34543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8" tIns="45718" rIns="45718" bIns="45718" numCol="1" anchor="t">
              <a:spAutoFit/>
            </a:bodyPr>
            <a:lstStyle>
              <a:lvl1pPr>
                <a:defRPr sz="1800">
                  <a:latin typeface="Corbel"/>
                  <a:ea typeface="Corbel"/>
                  <a:cs typeface="Corbel"/>
                  <a:sym typeface="Corbel"/>
                </a:defRPr>
              </a:lvl1pPr>
            </a:lstStyle>
            <a:p>
              <a:pPr lvl="0"/>
              <a:r>
                <a:t>10% of stool samples suspension </a:t>
              </a:r>
            </a:p>
          </p:txBody>
        </p:sp>
        <p:grpSp>
          <p:nvGrpSpPr>
            <p:cNvPr id="233" name="Group 233"/>
            <p:cNvGrpSpPr/>
            <p:nvPr/>
          </p:nvGrpSpPr>
          <p:grpSpPr>
            <a:xfrm>
              <a:off x="429398" y="1285597"/>
              <a:ext cx="3582857" cy="685301"/>
              <a:chOff x="-1" y="0"/>
              <a:chExt cx="3582855" cy="685300"/>
            </a:xfrm>
          </p:grpSpPr>
          <p:sp>
            <p:nvSpPr>
              <p:cNvPr id="231" name="Shape 231"/>
              <p:cNvSpPr/>
              <p:nvPr/>
            </p:nvSpPr>
            <p:spPr>
              <a:xfrm>
                <a:off x="-1" y="-1"/>
                <a:ext cx="3582856" cy="685302"/>
              </a:xfrm>
              <a:prstGeom prst="rect">
                <a:avLst/>
              </a:prstGeom>
              <a:solidFill>
                <a:srgbClr val="FF5050"/>
              </a:solidFill>
              <a:ln w="12700" cap="flat">
                <a:noFill/>
                <a:miter lim="400000"/>
              </a:ln>
              <a:effectLst/>
            </p:spPr>
            <p:txBody>
              <a:bodyPr wrap="square" lIns="0" tIns="0" rIns="0" bIns="0" numCol="1" anchor="ctr">
                <a:noAutofit/>
              </a:bodyPr>
              <a:lstStyle/>
              <a:p>
                <a:pPr lvl="0">
                  <a:defRPr sz="1800">
                    <a:latin typeface="Corbel"/>
                    <a:ea typeface="Corbel"/>
                    <a:cs typeface="Corbel"/>
                    <a:sym typeface="Corbel"/>
                  </a:defRPr>
                </a:pPr>
              </a:p>
            </p:txBody>
          </p:sp>
          <p:sp>
            <p:nvSpPr>
              <p:cNvPr id="232" name="Shape 232"/>
              <p:cNvSpPr/>
              <p:nvPr/>
            </p:nvSpPr>
            <p:spPr>
              <a:xfrm>
                <a:off x="-2" y="225541"/>
                <a:ext cx="2682008" cy="254001"/>
              </a:xfrm>
              <a:prstGeom prst="rect">
                <a:avLst/>
              </a:prstGeom>
              <a:solidFill>
                <a:srgbClr val="FF5050"/>
              </a:solid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a:defRPr sz="1800">
                    <a:latin typeface="Corbel"/>
                    <a:ea typeface="Corbel"/>
                    <a:cs typeface="Corbel"/>
                    <a:sym typeface="Corbel"/>
                  </a:defRPr>
                </a:lvl1pPr>
              </a:lstStyle>
              <a:p>
                <a:pPr lvl="0"/>
                <a:r>
                  <a:t>Extraction of viral nucleic acid</a:t>
                </a:r>
              </a:p>
            </p:txBody>
          </p:sp>
        </p:grpSp>
        <p:grpSp>
          <p:nvGrpSpPr>
            <p:cNvPr id="236" name="Group 236"/>
            <p:cNvGrpSpPr/>
            <p:nvPr/>
          </p:nvGrpSpPr>
          <p:grpSpPr>
            <a:xfrm>
              <a:off x="288529" y="2730567"/>
              <a:ext cx="3655838" cy="796862"/>
              <a:chOff x="0" y="0"/>
              <a:chExt cx="3655836" cy="796861"/>
            </a:xfrm>
          </p:grpSpPr>
          <p:sp>
            <p:nvSpPr>
              <p:cNvPr id="234" name="Shape 234"/>
              <p:cNvSpPr/>
              <p:nvPr/>
            </p:nvSpPr>
            <p:spPr>
              <a:xfrm>
                <a:off x="-1" y="0"/>
                <a:ext cx="3655838" cy="796862"/>
              </a:xfrm>
              <a:prstGeom prst="rect">
                <a:avLst/>
              </a:prstGeom>
              <a:solidFill>
                <a:srgbClr val="82E482"/>
              </a:solidFill>
              <a:ln w="12700" cap="flat">
                <a:noFill/>
                <a:miter lim="400000"/>
              </a:ln>
              <a:effectLst/>
            </p:spPr>
            <p:txBody>
              <a:bodyPr wrap="square" lIns="0" tIns="0" rIns="0" bIns="0" numCol="1" anchor="ctr">
                <a:noAutofit/>
              </a:bodyPr>
              <a:lstStyle/>
              <a:p>
                <a:pPr lvl="0">
                  <a:defRPr sz="1800">
                    <a:latin typeface="Corbel"/>
                    <a:ea typeface="Corbel"/>
                    <a:cs typeface="Corbel"/>
                    <a:sym typeface="Corbel"/>
                  </a:defRPr>
                </a:pPr>
              </a:p>
            </p:txBody>
          </p:sp>
          <p:sp>
            <p:nvSpPr>
              <p:cNvPr id="235" name="Shape 235"/>
              <p:cNvSpPr/>
              <p:nvPr/>
            </p:nvSpPr>
            <p:spPr>
              <a:xfrm>
                <a:off x="163101" y="265128"/>
                <a:ext cx="2478969" cy="254001"/>
              </a:xfrm>
              <a:prstGeom prst="rect">
                <a:avLst/>
              </a:prstGeom>
              <a:solidFill>
                <a:srgbClr val="82E482"/>
              </a:solid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a:defRPr sz="1800">
                    <a:latin typeface="Corbel"/>
                    <a:ea typeface="Corbel"/>
                    <a:cs typeface="Corbel"/>
                    <a:sym typeface="Corbel"/>
                  </a:defRPr>
                </a:lvl1pPr>
              </a:lstStyle>
              <a:p>
                <a:pPr lvl="0"/>
                <a:r>
                  <a:t>Amplification and detection</a:t>
                </a:r>
              </a:p>
            </p:txBody>
          </p:sp>
        </p:grpSp>
        <p:sp>
          <p:nvSpPr>
            <p:cNvPr id="237" name="Shape 237"/>
            <p:cNvSpPr/>
            <p:nvPr/>
          </p:nvSpPr>
          <p:spPr>
            <a:xfrm>
              <a:off x="4136149" y="320513"/>
              <a:ext cx="1701" cy="3010356"/>
            </a:xfrm>
            <a:prstGeom prst="line">
              <a:avLst/>
            </a:prstGeom>
            <a:noFill/>
            <a:ln w="28575" cap="flat">
              <a:solidFill>
                <a:srgbClr val="000000"/>
              </a:solidFill>
              <a:prstDash val="solid"/>
              <a:round/>
              <a:tailEnd type="triangle" w="med" len="med"/>
            </a:ln>
            <a:effectLst/>
          </p:spPr>
          <p:txBody>
            <a:bodyPr wrap="square" lIns="0" tIns="0" rIns="0" bIns="0" numCol="1" anchor="t">
              <a:noAutofit/>
            </a:bodyPr>
            <a:lstStyle/>
            <a:p>
              <a:pPr lvl="0" defTabSz="457200">
                <a:defRPr sz="1200"/>
              </a:pPr>
            </a:p>
          </p:txBody>
        </p:sp>
        <p:sp>
          <p:nvSpPr>
            <p:cNvPr id="238" name="Shape 238"/>
            <p:cNvSpPr/>
            <p:nvPr/>
          </p:nvSpPr>
          <p:spPr>
            <a:xfrm>
              <a:off x="4261746" y="1471531"/>
              <a:ext cx="734909" cy="34543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8" tIns="45718" rIns="45718" bIns="45718" numCol="1" anchor="t">
              <a:spAutoFit/>
            </a:bodyPr>
            <a:lstStyle>
              <a:lvl1pPr>
                <a:defRPr sz="1800">
                  <a:solidFill>
                    <a:srgbClr val="FF0000"/>
                  </a:solidFill>
                  <a:latin typeface="Corbel"/>
                  <a:ea typeface="Corbel"/>
                  <a:cs typeface="Corbel"/>
                  <a:sym typeface="Corbel"/>
                </a:defRPr>
              </a:lvl1pPr>
            </a:lstStyle>
            <a:p>
              <a:pPr lvl="0">
                <a:defRPr>
                  <a:solidFill>
                    <a:srgbClr val="000000"/>
                  </a:solidFill>
                </a:defRPr>
              </a:pPr>
              <a:r>
                <a:rPr>
                  <a:solidFill>
                    <a:srgbClr val="FF0000"/>
                  </a:solidFill>
                </a:rPr>
                <a:t>Hours?</a:t>
              </a:r>
            </a:p>
          </p:txBody>
        </p:sp>
        <p:sp>
          <p:nvSpPr>
            <p:cNvPr id="239" name="Shape 239"/>
            <p:cNvSpPr/>
            <p:nvPr/>
          </p:nvSpPr>
          <p:spPr>
            <a:xfrm>
              <a:off x="2058740" y="963312"/>
              <a:ext cx="1699" cy="231977"/>
            </a:xfrm>
            <a:prstGeom prst="line">
              <a:avLst/>
            </a:prstGeom>
            <a:noFill/>
            <a:ln w="28575" cap="flat">
              <a:solidFill>
                <a:srgbClr val="000000"/>
              </a:solidFill>
              <a:prstDash val="solid"/>
              <a:round/>
              <a:tailEnd type="triangle" w="med" len="med"/>
            </a:ln>
            <a:effectLst/>
          </p:spPr>
          <p:txBody>
            <a:bodyPr wrap="square" lIns="0" tIns="0" rIns="0" bIns="0" numCol="1" anchor="t">
              <a:noAutofit/>
            </a:bodyPr>
            <a:lstStyle/>
            <a:p>
              <a:pPr lvl="0" defTabSz="457200">
                <a:defRPr sz="1200"/>
              </a:pPr>
            </a:p>
          </p:txBody>
        </p:sp>
        <p:sp>
          <p:nvSpPr>
            <p:cNvPr id="240" name="Shape 240"/>
            <p:cNvSpPr/>
            <p:nvPr/>
          </p:nvSpPr>
          <p:spPr>
            <a:xfrm>
              <a:off x="2058740" y="2248911"/>
              <a:ext cx="1699" cy="231976"/>
            </a:xfrm>
            <a:prstGeom prst="line">
              <a:avLst/>
            </a:prstGeom>
            <a:noFill/>
            <a:ln w="28575" cap="flat">
              <a:solidFill>
                <a:srgbClr val="000000"/>
              </a:solidFill>
              <a:prstDash val="solid"/>
              <a:round/>
              <a:tailEnd type="triangle" w="med" len="med"/>
            </a:ln>
            <a:effectLst/>
          </p:spPr>
          <p:txBody>
            <a:bodyPr wrap="square" lIns="0" tIns="0" rIns="0" bIns="0" numCol="1" anchor="t">
              <a:noAutofit/>
            </a:bodyPr>
            <a:lstStyle/>
            <a:p>
              <a:pPr lvl="0" defTabSz="457200">
                <a:defRPr sz="1200"/>
              </a:pPr>
            </a:p>
          </p:txBody>
        </p:sp>
      </p:grpSp>
      <p:pic>
        <p:nvPicPr>
          <p:cNvPr id="242" name="image16.png"/>
          <p:cNvPicPr/>
          <p:nvPr/>
        </p:nvPicPr>
        <p:blipFill>
          <a:blip r:embed="rId2">
            <a:extLst/>
          </a:blip>
          <a:stretch>
            <a:fillRect/>
          </a:stretch>
        </p:blipFill>
        <p:spPr>
          <a:xfrm>
            <a:off x="5867400" y="3213100"/>
            <a:ext cx="3276600" cy="1730375"/>
          </a:xfrm>
          <a:prstGeom prst="rect">
            <a:avLst/>
          </a:prstGeom>
          <a:ln w="12700">
            <a:miter lim="400000"/>
          </a:ln>
        </p:spPr>
      </p:pic>
      <p:pic>
        <p:nvPicPr>
          <p:cNvPr id="243" name="image17.png"/>
          <p:cNvPicPr/>
          <p:nvPr/>
        </p:nvPicPr>
        <p:blipFill>
          <a:blip r:embed="rId3">
            <a:extLst/>
          </a:blip>
          <a:stretch>
            <a:fillRect/>
          </a:stretch>
        </p:blipFill>
        <p:spPr>
          <a:xfrm>
            <a:off x="5867400" y="1557337"/>
            <a:ext cx="3276600" cy="1655764"/>
          </a:xfrm>
          <a:prstGeom prst="rect">
            <a:avLst/>
          </a:prstGeom>
          <a:ln w="12700">
            <a:miter lim="400000"/>
          </a:ln>
        </p:spPr>
      </p:pic>
      <p:pic>
        <p:nvPicPr>
          <p:cNvPr id="244" name="image18.png"/>
          <p:cNvPicPr/>
          <p:nvPr/>
        </p:nvPicPr>
        <p:blipFill>
          <a:blip r:embed="rId4">
            <a:extLst/>
          </a:blip>
          <a:stretch>
            <a:fillRect/>
          </a:stretch>
        </p:blipFill>
        <p:spPr>
          <a:xfrm>
            <a:off x="5867400" y="4984750"/>
            <a:ext cx="3276600" cy="1873250"/>
          </a:xfrm>
          <a:prstGeom prst="rect">
            <a:avLst/>
          </a:prstGeom>
          <a:ln w="12700">
            <a:miter lim="400000"/>
          </a:ln>
        </p:spPr>
      </p:pic>
      <p:sp>
        <p:nvSpPr>
          <p:cNvPr id="245" name="Shape 245"/>
          <p:cNvSpPr/>
          <p:nvPr/>
        </p:nvSpPr>
        <p:spPr>
          <a:xfrm>
            <a:off x="2195512" y="352424"/>
            <a:ext cx="6769101" cy="546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defRPr b="1" sz="3600">
                <a:solidFill>
                  <a:srgbClr val="FFC800"/>
                </a:solidFill>
                <a:latin typeface="Tahoma"/>
                <a:ea typeface="Tahoma"/>
                <a:cs typeface="Tahoma"/>
                <a:sym typeface="Tahoma"/>
              </a:defRPr>
            </a:lvl1pPr>
          </a:lstStyle>
          <a:p>
            <a:pPr lvl="0">
              <a:defRPr b="0" sz="1800">
                <a:solidFill>
                  <a:srgbClr val="000000"/>
                </a:solidFill>
              </a:defRPr>
            </a:pPr>
            <a:r>
              <a:rPr b="1" sz="3600">
                <a:solidFill>
                  <a:srgbClr val="FFC800"/>
                </a:solidFill>
              </a:rPr>
              <a:t>In-house PCR GEV panel </a:t>
            </a:r>
          </a:p>
        </p:txBody>
      </p:sp>
    </p:spTree>
  </p:cSld>
  <p:clrMapOvr>
    <a:masterClrMapping/>
  </p:clrMapOvr>
  <p:transition spd="med" advClick="1"/>
</p:sld>
</file>

<file path=ppt/slides/slide3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7" name="Shape 247"/>
          <p:cNvSpPr/>
          <p:nvPr/>
        </p:nvSpPr>
        <p:spPr>
          <a:xfrm flipH="1">
            <a:off x="4356099" y="2708273"/>
            <a:ext cx="36514" cy="288929"/>
          </a:xfrm>
          <a:prstGeom prst="line">
            <a:avLst/>
          </a:prstGeom>
          <a:ln w="6350" cap="rnd">
            <a:solidFill>
              <a:srgbClr val="4A7EBB"/>
            </a:solidFill>
            <a:round/>
            <a:tailEnd type="triangle"/>
          </a:ln>
        </p:spPr>
        <p:txBody>
          <a:bodyPr lIns="0" tIns="0" rIns="0" bIns="0"/>
          <a:lstStyle/>
          <a:p>
            <a:pPr lvl="0" defTabSz="457200">
              <a:defRPr sz="1200"/>
            </a:pPr>
          </a:p>
        </p:txBody>
      </p:sp>
      <p:grpSp>
        <p:nvGrpSpPr>
          <p:cNvPr id="300" name="Group 300"/>
          <p:cNvGrpSpPr/>
          <p:nvPr/>
        </p:nvGrpSpPr>
        <p:grpSpPr>
          <a:xfrm>
            <a:off x="785812" y="152400"/>
            <a:ext cx="7065967" cy="6530976"/>
            <a:chOff x="0" y="0"/>
            <a:chExt cx="7065966" cy="6530975"/>
          </a:xfrm>
        </p:grpSpPr>
        <p:sp>
          <p:nvSpPr>
            <p:cNvPr id="248" name="Shape 248"/>
            <p:cNvSpPr/>
            <p:nvPr/>
          </p:nvSpPr>
          <p:spPr>
            <a:xfrm>
              <a:off x="4002087" y="2628898"/>
              <a:ext cx="1692277" cy="215904"/>
            </a:xfrm>
            <a:prstGeom prst="line">
              <a:avLst/>
            </a:prstGeom>
            <a:noFill/>
            <a:ln w="6350" cap="rnd">
              <a:solidFill>
                <a:srgbClr val="4A7EBB"/>
              </a:solidFill>
              <a:prstDash val="solid"/>
              <a:round/>
              <a:tailEnd type="triangle" w="med" len="med"/>
            </a:ln>
            <a:effectLst/>
          </p:spPr>
          <p:txBody>
            <a:bodyPr wrap="square" lIns="0" tIns="0" rIns="0" bIns="0" numCol="1" anchor="t">
              <a:noAutofit/>
            </a:bodyPr>
            <a:lstStyle/>
            <a:p>
              <a:pPr lvl="0" defTabSz="457200">
                <a:defRPr sz="1200"/>
              </a:pPr>
            </a:p>
          </p:txBody>
        </p:sp>
        <p:grpSp>
          <p:nvGrpSpPr>
            <p:cNvPr id="299" name="Group 299"/>
            <p:cNvGrpSpPr/>
            <p:nvPr/>
          </p:nvGrpSpPr>
          <p:grpSpPr>
            <a:xfrm>
              <a:off x="0" y="-1"/>
              <a:ext cx="7065967" cy="6530978"/>
              <a:chOff x="0" y="0"/>
              <a:chExt cx="7065966" cy="6530976"/>
            </a:xfrm>
          </p:grpSpPr>
          <p:sp>
            <p:nvSpPr>
              <p:cNvPr id="249" name="Shape 249"/>
              <p:cNvSpPr/>
              <p:nvPr/>
            </p:nvSpPr>
            <p:spPr>
              <a:xfrm rot="5400000">
                <a:off x="3387726" y="1084261"/>
                <a:ext cx="409576" cy="187327"/>
              </a:xfrm>
              <a:prstGeom prst="rightArrow">
                <a:avLst>
                  <a:gd name="adj1" fmla="val 25046"/>
                  <a:gd name="adj2" fmla="val 45824"/>
                </a:avLst>
              </a:prstGeom>
              <a:gradFill flip="none" rotWithShape="1">
                <a:gsLst>
                  <a:gs pos="0">
                    <a:srgbClr val="7F7F7F"/>
                  </a:gs>
                  <a:gs pos="100000">
                    <a:srgbClr val="BFBFBF"/>
                  </a:gs>
                </a:gsLst>
                <a:lin ang="16200000" scaled="0"/>
              </a:gradFill>
              <a:ln w="9525" cap="flat">
                <a:solidFill>
                  <a:srgbClr val="595959"/>
                </a:solidFill>
                <a:prstDash val="solid"/>
                <a:round/>
              </a:ln>
              <a:effectLst>
                <a:outerShdw sx="100000" sy="100000" kx="0" ky="0" algn="b" rotWithShape="0" blurRad="12700" dist="23000" dir="5400000">
                  <a:srgbClr val="808080">
                    <a:alpha val="34997"/>
                  </a:srgbClr>
                </a:outerShdw>
              </a:effectLst>
            </p:spPr>
            <p:txBody>
              <a:bodyPr wrap="square" lIns="0" tIns="0" rIns="0" bIns="0" numCol="1" anchor="ctr">
                <a:noAutofit/>
              </a:bodyPr>
              <a:lstStyle/>
              <a:p>
                <a:pPr lvl="0" algn="ctr">
                  <a:defRPr sz="1800">
                    <a:solidFill>
                      <a:srgbClr val="FFFFFF"/>
                    </a:solidFill>
                    <a:latin typeface="Corbel"/>
                    <a:ea typeface="Corbel"/>
                    <a:cs typeface="Corbel"/>
                    <a:sym typeface="Corbel"/>
                  </a:defRPr>
                </a:pPr>
              </a:p>
            </p:txBody>
          </p:sp>
          <p:sp>
            <p:nvSpPr>
              <p:cNvPr id="250" name="Shape 250"/>
              <p:cNvSpPr/>
              <p:nvPr/>
            </p:nvSpPr>
            <p:spPr>
              <a:xfrm rot="5400000">
                <a:off x="3387726" y="1731961"/>
                <a:ext cx="409576" cy="187327"/>
              </a:xfrm>
              <a:prstGeom prst="rightArrow">
                <a:avLst>
                  <a:gd name="adj1" fmla="val 25046"/>
                  <a:gd name="adj2" fmla="val 45824"/>
                </a:avLst>
              </a:prstGeom>
              <a:gradFill flip="none" rotWithShape="1">
                <a:gsLst>
                  <a:gs pos="0">
                    <a:srgbClr val="7F7F7F"/>
                  </a:gs>
                  <a:gs pos="100000">
                    <a:srgbClr val="BFBFBF"/>
                  </a:gs>
                </a:gsLst>
                <a:lin ang="16200000" scaled="0"/>
              </a:gradFill>
              <a:ln w="9525" cap="flat">
                <a:solidFill>
                  <a:srgbClr val="595959"/>
                </a:solidFill>
                <a:prstDash val="solid"/>
                <a:round/>
              </a:ln>
              <a:effectLst>
                <a:outerShdw sx="100000" sy="100000" kx="0" ky="0" algn="b" rotWithShape="0" blurRad="12700" dist="23000" dir="5400000">
                  <a:srgbClr val="808080">
                    <a:alpha val="34997"/>
                  </a:srgbClr>
                </a:outerShdw>
              </a:effectLst>
            </p:spPr>
            <p:txBody>
              <a:bodyPr wrap="square" lIns="0" tIns="0" rIns="0" bIns="0" numCol="1" anchor="ctr">
                <a:noAutofit/>
              </a:bodyPr>
              <a:lstStyle/>
              <a:p>
                <a:pPr lvl="0" algn="ctr">
                  <a:defRPr sz="1800">
                    <a:solidFill>
                      <a:srgbClr val="FFFFFF"/>
                    </a:solidFill>
                    <a:latin typeface="Corbel"/>
                    <a:ea typeface="Corbel"/>
                    <a:cs typeface="Corbel"/>
                    <a:sym typeface="Corbel"/>
                  </a:defRPr>
                </a:pPr>
              </a:p>
            </p:txBody>
          </p:sp>
          <p:grpSp>
            <p:nvGrpSpPr>
              <p:cNvPr id="253" name="Group 253"/>
              <p:cNvGrpSpPr/>
              <p:nvPr/>
            </p:nvGrpSpPr>
            <p:grpSpPr>
              <a:xfrm>
                <a:off x="2487612" y="1401762"/>
                <a:ext cx="2163766" cy="280990"/>
                <a:chOff x="0" y="0"/>
                <a:chExt cx="2163764" cy="280989"/>
              </a:xfrm>
            </p:grpSpPr>
            <p:pic>
              <p:nvPicPr>
                <p:cNvPr id="251" name="image19.png"/>
                <p:cNvPicPr/>
                <p:nvPr/>
              </p:nvPicPr>
              <p:blipFill>
                <a:blip r:embed="rId2">
                  <a:extLst/>
                </a:blip>
                <a:stretch>
                  <a:fillRect/>
                </a:stretch>
              </p:blipFill>
              <p:spPr>
                <a:xfrm>
                  <a:off x="0" y="-1"/>
                  <a:ext cx="2163765" cy="280991"/>
                </a:xfrm>
                <a:prstGeom prst="rect">
                  <a:avLst/>
                </a:prstGeom>
                <a:ln w="12700" cap="flat">
                  <a:noFill/>
                  <a:miter lim="400000"/>
                </a:ln>
                <a:effectLst/>
              </p:spPr>
            </p:pic>
            <p:sp>
              <p:nvSpPr>
                <p:cNvPr id="252" name="Shape 252"/>
                <p:cNvSpPr/>
                <p:nvPr/>
              </p:nvSpPr>
              <p:spPr>
                <a:xfrm>
                  <a:off x="3047" y="2863"/>
                  <a:ext cx="2158685" cy="26923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t">
                  <a:spAutoFit/>
                </a:bodyPr>
                <a:lstStyle>
                  <a:lvl1pPr algn="ctr">
                    <a:defRPr b="1" sz="1200">
                      <a:latin typeface="Calibri"/>
                      <a:ea typeface="Calibri"/>
                      <a:cs typeface="Calibri"/>
                      <a:sym typeface="Calibri"/>
                    </a:defRPr>
                  </a:lvl1pPr>
                </a:lstStyle>
                <a:p>
                  <a:pPr lvl="0">
                    <a:defRPr b="0" sz="1800"/>
                  </a:pPr>
                  <a:r>
                    <a:rPr b="1" sz="1200"/>
                    <a:t>100ul Total Nucleic Acid </a:t>
                  </a:r>
                </a:p>
              </p:txBody>
            </p:sp>
          </p:grpSp>
          <p:grpSp>
            <p:nvGrpSpPr>
              <p:cNvPr id="256" name="Group 256"/>
              <p:cNvGrpSpPr/>
              <p:nvPr/>
            </p:nvGrpSpPr>
            <p:grpSpPr>
              <a:xfrm>
                <a:off x="2670175" y="-1"/>
                <a:ext cx="1858966" cy="1066801"/>
                <a:chOff x="0" y="0"/>
                <a:chExt cx="1858964" cy="1066800"/>
              </a:xfrm>
            </p:grpSpPr>
            <p:pic>
              <p:nvPicPr>
                <p:cNvPr id="254" name="image20.png"/>
                <p:cNvPicPr/>
                <p:nvPr/>
              </p:nvPicPr>
              <p:blipFill>
                <a:blip r:embed="rId3">
                  <a:extLst/>
                </a:blip>
                <a:stretch>
                  <a:fillRect/>
                </a:stretch>
              </p:blipFill>
              <p:spPr>
                <a:xfrm>
                  <a:off x="0" y="0"/>
                  <a:ext cx="1858965" cy="1066800"/>
                </a:xfrm>
                <a:prstGeom prst="rect">
                  <a:avLst/>
                </a:prstGeom>
                <a:ln w="12700" cap="flat">
                  <a:noFill/>
                  <a:miter lim="400000"/>
                </a:ln>
                <a:effectLst/>
              </p:spPr>
            </p:pic>
            <p:sp>
              <p:nvSpPr>
                <p:cNvPr id="255" name="Shape 255"/>
                <p:cNvSpPr/>
                <p:nvPr/>
              </p:nvSpPr>
              <p:spPr>
                <a:xfrm>
                  <a:off x="36061" y="183134"/>
                  <a:ext cx="1726908" cy="64338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p>
                  <a:pPr lvl="0" algn="ctr">
                    <a:defRPr sz="1800"/>
                  </a:pPr>
                  <a:r>
                    <a:rPr sz="1400">
                      <a:latin typeface="Calibri"/>
                      <a:ea typeface="Calibri"/>
                      <a:cs typeface="Calibri"/>
                      <a:sym typeface="Calibri"/>
                    </a:rPr>
                    <a:t>200ul of 10% Suspension of Stool Sample with H</a:t>
                  </a:r>
                  <a:r>
                    <a:rPr baseline="-25000" sz="1400">
                      <a:latin typeface="Calibri"/>
                      <a:ea typeface="Calibri"/>
                      <a:cs typeface="Calibri"/>
                      <a:sym typeface="Calibri"/>
                    </a:rPr>
                    <a:t>2</a:t>
                  </a:r>
                  <a:r>
                    <a:rPr sz="1400">
                      <a:latin typeface="Calibri"/>
                      <a:ea typeface="Calibri"/>
                      <a:cs typeface="Calibri"/>
                      <a:sym typeface="Calibri"/>
                    </a:rPr>
                    <a:t>0</a:t>
                  </a:r>
                </a:p>
              </p:txBody>
            </p:sp>
          </p:grpSp>
          <p:grpSp>
            <p:nvGrpSpPr>
              <p:cNvPr id="259" name="Group 259"/>
              <p:cNvGrpSpPr/>
              <p:nvPr/>
            </p:nvGrpSpPr>
            <p:grpSpPr>
              <a:xfrm>
                <a:off x="3017837" y="2005011"/>
                <a:ext cx="1225553" cy="652465"/>
                <a:chOff x="0" y="0"/>
                <a:chExt cx="1225551" cy="652464"/>
              </a:xfrm>
            </p:grpSpPr>
            <p:pic>
              <p:nvPicPr>
                <p:cNvPr id="257" name="image21.png"/>
                <p:cNvPicPr/>
                <p:nvPr/>
              </p:nvPicPr>
              <p:blipFill>
                <a:blip r:embed="rId4">
                  <a:extLst/>
                </a:blip>
                <a:stretch>
                  <a:fillRect/>
                </a:stretch>
              </p:blipFill>
              <p:spPr>
                <a:xfrm>
                  <a:off x="0" y="-1"/>
                  <a:ext cx="1225552" cy="652466"/>
                </a:xfrm>
                <a:prstGeom prst="rect">
                  <a:avLst/>
                </a:prstGeom>
                <a:ln w="12700" cap="flat">
                  <a:noFill/>
                  <a:miter lim="400000"/>
                </a:ln>
                <a:effectLst/>
              </p:spPr>
            </p:pic>
            <p:sp>
              <p:nvSpPr>
                <p:cNvPr id="258" name="Shape 258"/>
                <p:cNvSpPr/>
                <p:nvPr/>
              </p:nvSpPr>
              <p:spPr>
                <a:xfrm>
                  <a:off x="47380" y="95560"/>
                  <a:ext cx="1081315" cy="406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p>
                  <a:pPr lvl="0" algn="ctr">
                    <a:defRPr sz="1800"/>
                  </a:pPr>
                  <a:r>
                    <a:rPr sz="1400">
                      <a:latin typeface="Calibri"/>
                      <a:ea typeface="Calibri"/>
                      <a:cs typeface="Calibri"/>
                      <a:sym typeface="Calibri"/>
                    </a:rPr>
                    <a:t>RT reaction</a:t>
                  </a:r>
                  <a:endParaRPr sz="1400">
                    <a:latin typeface="Calibri"/>
                    <a:ea typeface="Calibri"/>
                    <a:cs typeface="Calibri"/>
                    <a:sym typeface="Calibri"/>
                  </a:endParaRPr>
                </a:p>
                <a:p>
                  <a:pPr lvl="0" algn="ctr">
                    <a:defRPr sz="1800"/>
                  </a:pPr>
                  <a:r>
                    <a:rPr sz="1400">
                      <a:latin typeface="Calibri"/>
                      <a:ea typeface="Calibri"/>
                      <a:cs typeface="Calibri"/>
                      <a:sym typeface="Calibri"/>
                    </a:rPr>
                    <a:t>20ul</a:t>
                  </a:r>
                </a:p>
              </p:txBody>
            </p:sp>
          </p:grpSp>
          <p:grpSp>
            <p:nvGrpSpPr>
              <p:cNvPr id="262" name="Group 262"/>
              <p:cNvGrpSpPr/>
              <p:nvPr/>
            </p:nvGrpSpPr>
            <p:grpSpPr>
              <a:xfrm>
                <a:off x="-1" y="2919411"/>
                <a:ext cx="2097091" cy="1517652"/>
                <a:chOff x="0" y="0"/>
                <a:chExt cx="2097089" cy="1517650"/>
              </a:xfrm>
            </p:grpSpPr>
            <p:pic>
              <p:nvPicPr>
                <p:cNvPr id="260" name="image22.png"/>
                <p:cNvPicPr/>
                <p:nvPr/>
              </p:nvPicPr>
              <p:blipFill>
                <a:blip r:embed="rId5">
                  <a:extLst/>
                </a:blip>
                <a:stretch>
                  <a:fillRect/>
                </a:stretch>
              </p:blipFill>
              <p:spPr>
                <a:xfrm>
                  <a:off x="0" y="0"/>
                  <a:ext cx="2097090" cy="1517652"/>
                </a:xfrm>
                <a:prstGeom prst="rect">
                  <a:avLst/>
                </a:prstGeom>
                <a:ln w="12700" cap="flat">
                  <a:noFill/>
                  <a:miter lim="400000"/>
                </a:ln>
                <a:effectLst/>
              </p:spPr>
            </p:pic>
            <p:sp>
              <p:nvSpPr>
                <p:cNvPr id="261" name="Shape 261"/>
                <p:cNvSpPr/>
                <p:nvPr/>
              </p:nvSpPr>
              <p:spPr>
                <a:xfrm>
                  <a:off x="346536" y="516037"/>
                  <a:ext cx="1407701" cy="431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gn="ctr" defTabSz="912812">
                    <a:defRPr sz="1400">
                      <a:solidFill>
                        <a:srgbClr val="FFFFFF"/>
                      </a:solidFill>
                      <a:latin typeface="Segoe"/>
                      <a:ea typeface="Segoe"/>
                      <a:cs typeface="Segoe"/>
                      <a:sym typeface="Segoe"/>
                    </a:defRPr>
                  </a:lvl1pPr>
                </a:lstStyle>
                <a:p>
                  <a:pPr lvl="0">
                    <a:defRPr sz="1800">
                      <a:solidFill>
                        <a:srgbClr val="000000"/>
                      </a:solidFill>
                    </a:defRPr>
                  </a:pPr>
                  <a:r>
                    <a:rPr sz="1400">
                      <a:solidFill>
                        <a:srgbClr val="FFFFFF"/>
                      </a:solidFill>
                    </a:rPr>
                    <a:t>Multiplex NoV GI and GII</a:t>
                  </a:r>
                </a:p>
              </p:txBody>
            </p:sp>
          </p:grpSp>
          <p:grpSp>
            <p:nvGrpSpPr>
              <p:cNvPr id="265" name="Group 265"/>
              <p:cNvGrpSpPr/>
              <p:nvPr/>
            </p:nvGrpSpPr>
            <p:grpSpPr>
              <a:xfrm>
                <a:off x="2451100" y="2846386"/>
                <a:ext cx="2236791" cy="1450977"/>
                <a:chOff x="0" y="0"/>
                <a:chExt cx="2236789" cy="1450976"/>
              </a:xfrm>
            </p:grpSpPr>
            <p:pic>
              <p:nvPicPr>
                <p:cNvPr id="263" name="image23.png"/>
                <p:cNvPicPr/>
                <p:nvPr/>
              </p:nvPicPr>
              <p:blipFill>
                <a:blip r:embed="rId6">
                  <a:extLst/>
                </a:blip>
                <a:stretch>
                  <a:fillRect/>
                </a:stretch>
              </p:blipFill>
              <p:spPr>
                <a:xfrm>
                  <a:off x="0" y="0"/>
                  <a:ext cx="2236790" cy="1450977"/>
                </a:xfrm>
                <a:prstGeom prst="rect">
                  <a:avLst/>
                </a:prstGeom>
                <a:ln w="12700" cap="flat">
                  <a:noFill/>
                  <a:miter lim="400000"/>
                </a:ln>
                <a:effectLst/>
              </p:spPr>
            </p:pic>
            <p:sp>
              <p:nvSpPr>
                <p:cNvPr id="264" name="Shape 264"/>
                <p:cNvSpPr/>
                <p:nvPr/>
              </p:nvSpPr>
              <p:spPr>
                <a:xfrm>
                  <a:off x="365368" y="483011"/>
                  <a:ext cx="1503896" cy="431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gn="ctr" defTabSz="912812">
                    <a:defRPr sz="1400">
                      <a:solidFill>
                        <a:srgbClr val="FFFFFF"/>
                      </a:solidFill>
                      <a:latin typeface="Segoe"/>
                      <a:ea typeface="Segoe"/>
                      <a:cs typeface="Segoe"/>
                      <a:sym typeface="Segoe"/>
                    </a:defRPr>
                  </a:lvl1pPr>
                </a:lstStyle>
                <a:p>
                  <a:pPr lvl="0">
                    <a:defRPr sz="1800">
                      <a:solidFill>
                        <a:srgbClr val="000000"/>
                      </a:solidFill>
                    </a:defRPr>
                  </a:pPr>
                  <a:r>
                    <a:rPr sz="1400">
                      <a:solidFill>
                        <a:srgbClr val="FFFFFF"/>
                      </a:solidFill>
                    </a:rPr>
                    <a:t>Multiplex RotaV and AdV</a:t>
                  </a:r>
                </a:p>
              </p:txBody>
            </p:sp>
          </p:grpSp>
          <p:grpSp>
            <p:nvGrpSpPr>
              <p:cNvPr id="268" name="Group 268"/>
              <p:cNvGrpSpPr/>
              <p:nvPr/>
            </p:nvGrpSpPr>
            <p:grpSpPr>
              <a:xfrm>
                <a:off x="4895851" y="2846386"/>
                <a:ext cx="2170116" cy="1427165"/>
                <a:chOff x="0" y="0"/>
                <a:chExt cx="2170114" cy="1427163"/>
              </a:xfrm>
            </p:grpSpPr>
            <p:pic>
              <p:nvPicPr>
                <p:cNvPr id="266" name="image24.png"/>
                <p:cNvPicPr/>
                <p:nvPr/>
              </p:nvPicPr>
              <p:blipFill>
                <a:blip r:embed="rId7">
                  <a:extLst/>
                </a:blip>
                <a:stretch>
                  <a:fillRect/>
                </a:stretch>
              </p:blipFill>
              <p:spPr>
                <a:xfrm>
                  <a:off x="0" y="0"/>
                  <a:ext cx="2170115" cy="1427164"/>
                </a:xfrm>
                <a:prstGeom prst="rect">
                  <a:avLst/>
                </a:prstGeom>
                <a:ln w="12700" cap="flat">
                  <a:noFill/>
                  <a:miter lim="400000"/>
                </a:ln>
                <a:effectLst/>
              </p:spPr>
            </p:pic>
            <p:sp>
              <p:nvSpPr>
                <p:cNvPr id="267" name="Shape 267"/>
                <p:cNvSpPr/>
                <p:nvPr/>
              </p:nvSpPr>
              <p:spPr>
                <a:xfrm>
                  <a:off x="354564" y="484079"/>
                  <a:ext cx="1458129" cy="406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gn="ctr" defTabSz="912812">
                    <a:defRPr sz="1400">
                      <a:solidFill>
                        <a:srgbClr val="FFFFFF"/>
                      </a:solidFill>
                      <a:latin typeface="Corbel"/>
                      <a:ea typeface="Corbel"/>
                      <a:cs typeface="Corbel"/>
                      <a:sym typeface="Corbel"/>
                    </a:defRPr>
                  </a:lvl1pPr>
                </a:lstStyle>
                <a:p>
                  <a:pPr lvl="0">
                    <a:defRPr sz="1800">
                      <a:solidFill>
                        <a:srgbClr val="000000"/>
                      </a:solidFill>
                    </a:defRPr>
                  </a:pPr>
                  <a:r>
                    <a:rPr sz="1400">
                      <a:solidFill>
                        <a:srgbClr val="FFFFFF"/>
                      </a:solidFill>
                    </a:rPr>
                    <a:t>Multiplex AstroVV and SapoV</a:t>
                  </a:r>
                </a:p>
              </p:txBody>
            </p:sp>
          </p:grpSp>
          <p:sp>
            <p:nvSpPr>
              <p:cNvPr id="269" name="Shape 269"/>
              <p:cNvSpPr/>
              <p:nvPr/>
            </p:nvSpPr>
            <p:spPr>
              <a:xfrm flipH="1">
                <a:off x="1050926" y="2627311"/>
                <a:ext cx="2230438" cy="288928"/>
              </a:xfrm>
              <a:prstGeom prst="line">
                <a:avLst/>
              </a:prstGeom>
              <a:noFill/>
              <a:ln w="6350" cap="rnd">
                <a:solidFill>
                  <a:srgbClr val="4A7EBB"/>
                </a:solidFill>
                <a:prstDash val="solid"/>
                <a:round/>
                <a:tailEnd type="triangle" w="med" len="med"/>
              </a:ln>
              <a:effectLst/>
            </p:spPr>
            <p:txBody>
              <a:bodyPr wrap="square" lIns="0" tIns="0" rIns="0" bIns="0" numCol="1" anchor="t">
                <a:noAutofit/>
              </a:bodyPr>
              <a:lstStyle/>
              <a:p>
                <a:pPr lvl="0" defTabSz="457200">
                  <a:defRPr sz="1200"/>
                </a:pPr>
              </a:p>
            </p:txBody>
          </p:sp>
          <p:grpSp>
            <p:nvGrpSpPr>
              <p:cNvPr id="272" name="Group 272"/>
              <p:cNvGrpSpPr/>
              <p:nvPr/>
            </p:nvGrpSpPr>
            <p:grpSpPr>
              <a:xfrm>
                <a:off x="2146300" y="4217987"/>
                <a:ext cx="3060702" cy="1292227"/>
                <a:chOff x="0" y="0"/>
                <a:chExt cx="3060700" cy="1292226"/>
              </a:xfrm>
            </p:grpSpPr>
            <p:pic>
              <p:nvPicPr>
                <p:cNvPr id="270" name="image25.png"/>
                <p:cNvPicPr/>
                <p:nvPr/>
              </p:nvPicPr>
              <p:blipFill>
                <a:blip r:embed="rId8">
                  <a:extLst/>
                </a:blip>
                <a:stretch>
                  <a:fillRect/>
                </a:stretch>
              </p:blipFill>
              <p:spPr>
                <a:xfrm>
                  <a:off x="0" y="0"/>
                  <a:ext cx="3060701" cy="1292227"/>
                </a:xfrm>
                <a:prstGeom prst="rect">
                  <a:avLst/>
                </a:prstGeom>
                <a:ln w="12700" cap="flat">
                  <a:noFill/>
                  <a:miter lim="400000"/>
                </a:ln>
                <a:effectLst/>
              </p:spPr>
            </p:pic>
            <p:sp>
              <p:nvSpPr>
                <p:cNvPr id="271" name="Shape 271"/>
                <p:cNvSpPr/>
                <p:nvPr/>
              </p:nvSpPr>
              <p:spPr>
                <a:xfrm>
                  <a:off x="55508" y="161421"/>
                  <a:ext cx="2953242" cy="889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p>
                  <a:pPr lvl="0" algn="ctr" defTabSz="912812">
                    <a:defRPr sz="1800"/>
                  </a:pPr>
                  <a:endParaRPr sz="1200">
                    <a:solidFill>
                      <a:srgbClr val="FFFFFF"/>
                    </a:solidFill>
                    <a:effectLst>
                      <a:outerShdw sx="100000" sy="100000" kx="0" ky="0" algn="b" rotWithShape="0" blurRad="12700" dist="25400" dir="2700000">
                        <a:srgbClr val="000000"/>
                      </a:outerShdw>
                    </a:effectLst>
                    <a:latin typeface="Segoe"/>
                    <a:ea typeface="Segoe"/>
                    <a:cs typeface="Segoe"/>
                    <a:sym typeface="Segoe"/>
                  </a:endParaRPr>
                </a:p>
                <a:p>
                  <a:pPr lvl="0" algn="ctr" defTabSz="912812">
                    <a:defRPr sz="1800"/>
                  </a:pPr>
                  <a:r>
                    <a:rPr sz="1200">
                      <a:effectLst>
                        <a:outerShdw sx="100000" sy="100000" kx="0" ky="0" algn="b" rotWithShape="0" blurRad="12700" dist="25400" dir="2700000">
                          <a:srgbClr val="FFFFFF"/>
                        </a:outerShdw>
                      </a:effectLst>
                      <a:latin typeface="Segoe"/>
                      <a:ea typeface="Segoe"/>
                      <a:cs typeface="Segoe"/>
                      <a:sym typeface="Segoe"/>
                    </a:rPr>
                    <a:t>ABI PRISM7500</a:t>
                  </a:r>
                  <a:endParaRPr sz="1200">
                    <a:effectLst>
                      <a:outerShdw sx="100000" sy="100000" kx="0" ky="0" algn="b" rotWithShape="0" blurRad="12700" dist="25400" dir="2700000">
                        <a:srgbClr val="FFFFFF"/>
                      </a:outerShdw>
                    </a:effectLst>
                    <a:latin typeface="Segoe"/>
                    <a:ea typeface="Segoe"/>
                    <a:cs typeface="Segoe"/>
                    <a:sym typeface="Segoe"/>
                  </a:endParaRPr>
                </a:p>
                <a:p>
                  <a:pPr lvl="0" algn="ctr" defTabSz="912812">
                    <a:defRPr sz="1800"/>
                  </a:pPr>
                  <a:r>
                    <a:rPr sz="1200">
                      <a:effectLst>
                        <a:outerShdw sx="100000" sy="100000" kx="0" ky="0" algn="b" rotWithShape="0" blurRad="12700" dist="25400" dir="2700000">
                          <a:srgbClr val="FFFFFF"/>
                        </a:outerShdw>
                      </a:effectLst>
                      <a:latin typeface="Segoe"/>
                      <a:ea typeface="Segoe"/>
                      <a:cs typeface="Segoe"/>
                      <a:sym typeface="Segoe"/>
                    </a:rPr>
                    <a:t>PCR</a:t>
                  </a:r>
                  <a:endParaRPr sz="1200">
                    <a:effectLst>
                      <a:outerShdw sx="100000" sy="100000" kx="0" ky="0" algn="b" rotWithShape="0" blurRad="12700" dist="25400" dir="2700000">
                        <a:srgbClr val="FFFFFF"/>
                      </a:outerShdw>
                    </a:effectLst>
                    <a:latin typeface="Segoe"/>
                    <a:ea typeface="Segoe"/>
                    <a:cs typeface="Segoe"/>
                    <a:sym typeface="Segoe"/>
                  </a:endParaRPr>
                </a:p>
                <a:p>
                  <a:pPr lvl="0" algn="ctr" defTabSz="912812">
                    <a:defRPr sz="1800"/>
                  </a:pPr>
                  <a:r>
                    <a:rPr sz="1200">
                      <a:effectLst>
                        <a:outerShdw sx="100000" sy="100000" kx="0" ky="0" algn="b" rotWithShape="0" blurRad="12700" dist="25400" dir="2700000">
                          <a:srgbClr val="FFFFFF"/>
                        </a:outerShdw>
                      </a:effectLst>
                      <a:latin typeface="Segoe"/>
                      <a:ea typeface="Segoe"/>
                      <a:cs typeface="Segoe"/>
                      <a:sym typeface="Segoe"/>
                    </a:rPr>
                    <a:t>Specific Primers and TaqMan Probes mix with Universal DNA Master Mix</a:t>
                  </a:r>
                </a:p>
              </p:txBody>
            </p:sp>
          </p:grpSp>
          <p:grpSp>
            <p:nvGrpSpPr>
              <p:cNvPr id="275" name="Group 275"/>
              <p:cNvGrpSpPr/>
              <p:nvPr/>
            </p:nvGrpSpPr>
            <p:grpSpPr>
              <a:xfrm>
                <a:off x="409575" y="5626100"/>
                <a:ext cx="1481140" cy="877889"/>
                <a:chOff x="0" y="0"/>
                <a:chExt cx="1481139" cy="877888"/>
              </a:xfrm>
            </p:grpSpPr>
            <p:pic>
              <p:nvPicPr>
                <p:cNvPr id="273" name="image26.png"/>
                <p:cNvPicPr/>
                <p:nvPr/>
              </p:nvPicPr>
              <p:blipFill>
                <a:blip r:embed="rId9">
                  <a:extLst/>
                </a:blip>
                <a:stretch>
                  <a:fillRect/>
                </a:stretch>
              </p:blipFill>
              <p:spPr>
                <a:xfrm>
                  <a:off x="-1" y="0"/>
                  <a:ext cx="1481141" cy="877889"/>
                </a:xfrm>
                <a:prstGeom prst="rect">
                  <a:avLst/>
                </a:prstGeom>
                <a:ln w="12700" cap="flat">
                  <a:noFill/>
                  <a:miter lim="400000"/>
                </a:ln>
                <a:effectLst/>
              </p:spPr>
            </p:pic>
            <p:sp>
              <p:nvSpPr>
                <p:cNvPr id="274" name="Shape 274"/>
                <p:cNvSpPr/>
                <p:nvPr/>
              </p:nvSpPr>
              <p:spPr>
                <a:xfrm>
                  <a:off x="54540" y="233678"/>
                  <a:ext cx="1371426" cy="355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p>
                  <a:pPr lvl="0" algn="ctr" defTabSz="912812">
                    <a:defRPr sz="1800"/>
                  </a:pPr>
                  <a:r>
                    <a:rPr sz="1200">
                      <a:solidFill>
                        <a:srgbClr val="FFFFFF"/>
                      </a:solidFill>
                      <a:effectLst>
                        <a:outerShdw sx="100000" sy="100000" kx="0" ky="0" algn="b" rotWithShape="0" blurRad="12700" dist="25400" dir="2700000">
                          <a:srgbClr val="000000"/>
                        </a:outerShdw>
                      </a:effectLst>
                      <a:latin typeface="Segoe"/>
                      <a:ea typeface="Segoe"/>
                      <a:cs typeface="Segoe"/>
                      <a:sym typeface="Segoe"/>
                    </a:rPr>
                    <a:t>NoV GI and GII</a:t>
                  </a:r>
                  <a:endParaRPr sz="1200">
                    <a:solidFill>
                      <a:srgbClr val="FFFFFF"/>
                    </a:solidFill>
                    <a:effectLst>
                      <a:outerShdw sx="100000" sy="100000" kx="0" ky="0" algn="b" rotWithShape="0" blurRad="12700" dist="25400" dir="2700000">
                        <a:srgbClr val="000000"/>
                      </a:outerShdw>
                    </a:effectLst>
                    <a:latin typeface="Segoe"/>
                    <a:ea typeface="Segoe"/>
                    <a:cs typeface="Segoe"/>
                    <a:sym typeface="Segoe"/>
                  </a:endParaRPr>
                </a:p>
                <a:p>
                  <a:pPr lvl="0" algn="ctr" defTabSz="912812">
                    <a:defRPr sz="1800"/>
                  </a:pPr>
                  <a:r>
                    <a:rPr sz="1200">
                      <a:solidFill>
                        <a:srgbClr val="FFFFFF"/>
                      </a:solidFill>
                      <a:effectLst>
                        <a:outerShdw sx="100000" sy="100000" kx="0" ky="0" algn="b" rotWithShape="0" blurRad="12700" dist="25400" dir="2700000">
                          <a:srgbClr val="000000"/>
                        </a:outerShdw>
                      </a:effectLst>
                      <a:latin typeface="Segoe"/>
                      <a:ea typeface="Segoe"/>
                      <a:cs typeface="Segoe"/>
                      <a:sym typeface="Segoe"/>
                    </a:rPr>
                    <a:t>Pos or Neg</a:t>
                  </a:r>
                </a:p>
              </p:txBody>
            </p:sp>
          </p:grpSp>
          <p:grpSp>
            <p:nvGrpSpPr>
              <p:cNvPr id="278" name="Group 278"/>
              <p:cNvGrpSpPr/>
              <p:nvPr/>
            </p:nvGrpSpPr>
            <p:grpSpPr>
              <a:xfrm>
                <a:off x="1785936" y="5626100"/>
                <a:ext cx="1335092" cy="877889"/>
                <a:chOff x="-1" y="0"/>
                <a:chExt cx="1335091" cy="877888"/>
              </a:xfrm>
            </p:grpSpPr>
            <p:pic>
              <p:nvPicPr>
                <p:cNvPr id="276" name="image27.png"/>
                <p:cNvPicPr/>
                <p:nvPr/>
              </p:nvPicPr>
              <p:blipFill>
                <a:blip r:embed="rId10">
                  <a:extLst/>
                </a:blip>
                <a:stretch>
                  <a:fillRect/>
                </a:stretch>
              </p:blipFill>
              <p:spPr>
                <a:xfrm>
                  <a:off x="-2" y="0"/>
                  <a:ext cx="1335093" cy="877889"/>
                </a:xfrm>
                <a:prstGeom prst="rect">
                  <a:avLst/>
                </a:prstGeom>
                <a:ln w="12700" cap="flat">
                  <a:noFill/>
                  <a:miter lim="400000"/>
                </a:ln>
                <a:effectLst/>
              </p:spPr>
            </p:pic>
            <p:sp>
              <p:nvSpPr>
                <p:cNvPr id="277" name="Shape 277"/>
                <p:cNvSpPr/>
                <p:nvPr/>
              </p:nvSpPr>
              <p:spPr>
                <a:xfrm>
                  <a:off x="54803" y="233678"/>
                  <a:ext cx="1224025" cy="355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p>
                  <a:pPr lvl="0" algn="ctr" defTabSz="912812">
                    <a:defRPr sz="1800"/>
                  </a:pPr>
                  <a:r>
                    <a:rPr sz="1200">
                      <a:solidFill>
                        <a:srgbClr val="FFFFFF"/>
                      </a:solidFill>
                      <a:effectLst>
                        <a:outerShdw sx="100000" sy="100000" kx="0" ky="0" algn="b" rotWithShape="0" blurRad="12700" dist="25400" dir="2700000">
                          <a:srgbClr val="000000"/>
                        </a:outerShdw>
                      </a:effectLst>
                      <a:latin typeface="Segoe"/>
                      <a:ea typeface="Segoe"/>
                      <a:cs typeface="Segoe"/>
                      <a:sym typeface="Segoe"/>
                    </a:rPr>
                    <a:t>RotaV</a:t>
                  </a:r>
                  <a:endParaRPr sz="1200">
                    <a:solidFill>
                      <a:srgbClr val="FFFFFF"/>
                    </a:solidFill>
                    <a:effectLst>
                      <a:outerShdw sx="100000" sy="100000" kx="0" ky="0" algn="b" rotWithShape="0" blurRad="12700" dist="25400" dir="2700000">
                        <a:srgbClr val="000000"/>
                      </a:outerShdw>
                    </a:effectLst>
                    <a:latin typeface="Segoe"/>
                    <a:ea typeface="Segoe"/>
                    <a:cs typeface="Segoe"/>
                    <a:sym typeface="Segoe"/>
                  </a:endParaRPr>
                </a:p>
                <a:p>
                  <a:pPr lvl="0" algn="ctr" defTabSz="912812">
                    <a:defRPr sz="1800"/>
                  </a:pPr>
                  <a:r>
                    <a:rPr sz="1200">
                      <a:solidFill>
                        <a:srgbClr val="FFFFFF"/>
                      </a:solidFill>
                      <a:effectLst>
                        <a:outerShdw sx="100000" sy="100000" kx="0" ky="0" algn="b" rotWithShape="0" blurRad="12700" dist="25400" dir="2700000">
                          <a:srgbClr val="000000"/>
                        </a:outerShdw>
                      </a:effectLst>
                      <a:latin typeface="Segoe"/>
                      <a:ea typeface="Segoe"/>
                      <a:cs typeface="Segoe"/>
                      <a:sym typeface="Segoe"/>
                    </a:rPr>
                    <a:t>Pos or Neg</a:t>
                  </a:r>
                </a:p>
              </p:txBody>
            </p:sp>
          </p:grpSp>
          <p:grpSp>
            <p:nvGrpSpPr>
              <p:cNvPr id="281" name="Group 281"/>
              <p:cNvGrpSpPr/>
              <p:nvPr/>
            </p:nvGrpSpPr>
            <p:grpSpPr>
              <a:xfrm>
                <a:off x="5518149" y="5651500"/>
                <a:ext cx="1328743" cy="877889"/>
                <a:chOff x="-1" y="0"/>
                <a:chExt cx="1328741" cy="877888"/>
              </a:xfrm>
            </p:grpSpPr>
            <p:pic>
              <p:nvPicPr>
                <p:cNvPr id="279" name="image28.png"/>
                <p:cNvPicPr/>
                <p:nvPr/>
              </p:nvPicPr>
              <p:blipFill>
                <a:blip r:embed="rId11">
                  <a:extLst/>
                </a:blip>
                <a:stretch>
                  <a:fillRect/>
                </a:stretch>
              </p:blipFill>
              <p:spPr>
                <a:xfrm>
                  <a:off x="-2" y="0"/>
                  <a:ext cx="1328743" cy="877889"/>
                </a:xfrm>
                <a:prstGeom prst="rect">
                  <a:avLst/>
                </a:prstGeom>
                <a:ln w="12700" cap="flat">
                  <a:noFill/>
                  <a:miter lim="400000"/>
                </a:ln>
                <a:effectLst/>
              </p:spPr>
            </p:pic>
            <p:sp>
              <p:nvSpPr>
                <p:cNvPr id="280" name="Shape 280"/>
                <p:cNvSpPr/>
                <p:nvPr/>
              </p:nvSpPr>
              <p:spPr>
                <a:xfrm>
                  <a:off x="51491" y="236281"/>
                  <a:ext cx="1225378" cy="355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p>
                  <a:pPr lvl="0" algn="ctr" defTabSz="912812">
                    <a:defRPr sz="1800"/>
                  </a:pPr>
                  <a:r>
                    <a:rPr sz="1200">
                      <a:solidFill>
                        <a:srgbClr val="FFFFFF"/>
                      </a:solidFill>
                      <a:effectLst>
                        <a:outerShdw sx="100000" sy="100000" kx="0" ky="0" algn="b" rotWithShape="0" blurRad="12700" dist="25400" dir="2700000">
                          <a:srgbClr val="000000"/>
                        </a:outerShdw>
                      </a:effectLst>
                      <a:latin typeface="Segoe"/>
                      <a:ea typeface="Segoe"/>
                      <a:cs typeface="Segoe"/>
                      <a:sym typeface="Segoe"/>
                    </a:rPr>
                    <a:t>SapV</a:t>
                  </a:r>
                  <a:endParaRPr sz="1200">
                    <a:solidFill>
                      <a:srgbClr val="FFFFFF"/>
                    </a:solidFill>
                    <a:effectLst>
                      <a:outerShdw sx="100000" sy="100000" kx="0" ky="0" algn="b" rotWithShape="0" blurRad="12700" dist="25400" dir="2700000">
                        <a:srgbClr val="000000"/>
                      </a:outerShdw>
                    </a:effectLst>
                    <a:latin typeface="Segoe"/>
                    <a:ea typeface="Segoe"/>
                    <a:cs typeface="Segoe"/>
                    <a:sym typeface="Segoe"/>
                  </a:endParaRPr>
                </a:p>
                <a:p>
                  <a:pPr lvl="0" algn="ctr" defTabSz="912812">
                    <a:defRPr sz="1800"/>
                  </a:pPr>
                  <a:r>
                    <a:rPr sz="1200">
                      <a:solidFill>
                        <a:srgbClr val="FFFFFF"/>
                      </a:solidFill>
                      <a:effectLst>
                        <a:outerShdw sx="100000" sy="100000" kx="0" ky="0" algn="b" rotWithShape="0" blurRad="12700" dist="25400" dir="2700000">
                          <a:srgbClr val="000000"/>
                        </a:outerShdw>
                      </a:effectLst>
                      <a:latin typeface="Segoe"/>
                      <a:ea typeface="Segoe"/>
                      <a:cs typeface="Segoe"/>
                      <a:sym typeface="Segoe"/>
                    </a:rPr>
                    <a:t>Pos or Neg</a:t>
                  </a:r>
                </a:p>
              </p:txBody>
            </p:sp>
          </p:grpSp>
          <p:grpSp>
            <p:nvGrpSpPr>
              <p:cNvPr id="286" name="Group 286"/>
              <p:cNvGrpSpPr/>
              <p:nvPr/>
            </p:nvGrpSpPr>
            <p:grpSpPr>
              <a:xfrm>
                <a:off x="4217988" y="5653087"/>
                <a:ext cx="1328740" cy="877890"/>
                <a:chOff x="0" y="0"/>
                <a:chExt cx="1328739" cy="877888"/>
              </a:xfrm>
            </p:grpSpPr>
            <p:pic>
              <p:nvPicPr>
                <p:cNvPr id="282" name="image29.png"/>
                <p:cNvPicPr/>
                <p:nvPr/>
              </p:nvPicPr>
              <p:blipFill>
                <a:blip r:embed="rId12">
                  <a:extLst/>
                </a:blip>
                <a:stretch>
                  <a:fillRect/>
                </a:stretch>
              </p:blipFill>
              <p:spPr>
                <a:xfrm>
                  <a:off x="0" y="0"/>
                  <a:ext cx="1328740" cy="877889"/>
                </a:xfrm>
                <a:prstGeom prst="rect">
                  <a:avLst/>
                </a:prstGeom>
                <a:ln w="12700" cap="flat">
                  <a:noFill/>
                  <a:miter lim="400000"/>
                </a:ln>
                <a:effectLst/>
              </p:spPr>
            </p:pic>
            <p:grpSp>
              <p:nvGrpSpPr>
                <p:cNvPr id="285" name="Group 285"/>
                <p:cNvGrpSpPr/>
                <p:nvPr/>
              </p:nvGrpSpPr>
              <p:grpSpPr>
                <a:xfrm>
                  <a:off x="53975" y="26987"/>
                  <a:ext cx="1223966" cy="769940"/>
                  <a:chOff x="0" y="0"/>
                  <a:chExt cx="1223965" cy="769939"/>
                </a:xfrm>
              </p:grpSpPr>
              <p:sp>
                <p:nvSpPr>
                  <p:cNvPr id="283" name="Shape 283"/>
                  <p:cNvSpPr/>
                  <p:nvPr/>
                </p:nvSpPr>
                <p:spPr>
                  <a:xfrm>
                    <a:off x="-1" y="-1"/>
                    <a:ext cx="1223966" cy="769940"/>
                  </a:xfrm>
                  <a:prstGeom prst="rect">
                    <a:avLst/>
                  </a:prstGeom>
                  <a:solidFill>
                    <a:srgbClr val="C0504D"/>
                  </a:solidFill>
                  <a:ln w="12700" cap="flat">
                    <a:noFill/>
                    <a:miter lim="400000"/>
                  </a:ln>
                  <a:effectLst/>
                </p:spPr>
                <p:txBody>
                  <a:bodyPr wrap="square" lIns="0" tIns="0" rIns="0" bIns="0" numCol="1" anchor="ctr">
                    <a:noAutofit/>
                  </a:bodyPr>
                  <a:lstStyle/>
                  <a:p>
                    <a:pPr lvl="0" algn="ctr" defTabSz="912812">
                      <a:defRPr sz="1200">
                        <a:solidFill>
                          <a:srgbClr val="FFFFFF"/>
                        </a:solidFill>
                        <a:effectLst>
                          <a:outerShdw sx="100000" sy="100000" kx="0" ky="0" algn="b" rotWithShape="0" blurRad="12700" dist="25400" dir="2700000">
                            <a:srgbClr val="000000"/>
                          </a:outerShdw>
                        </a:effectLst>
                        <a:latin typeface="Segoe"/>
                        <a:ea typeface="Segoe"/>
                        <a:cs typeface="Segoe"/>
                        <a:sym typeface="Segoe"/>
                      </a:defRPr>
                    </a:pPr>
                  </a:p>
                </p:txBody>
              </p:sp>
              <p:sp>
                <p:nvSpPr>
                  <p:cNvPr id="284" name="Shape 284"/>
                  <p:cNvSpPr/>
                  <p:nvPr/>
                </p:nvSpPr>
                <p:spPr>
                  <a:xfrm>
                    <a:off x="-1" y="207169"/>
                    <a:ext cx="1223966" cy="355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p>
                    <a:pPr lvl="0" algn="ctr" defTabSz="912812">
                      <a:defRPr sz="1800"/>
                    </a:pPr>
                    <a:r>
                      <a:rPr sz="1200">
                        <a:solidFill>
                          <a:srgbClr val="FFFFFF"/>
                        </a:solidFill>
                        <a:effectLst>
                          <a:outerShdw sx="100000" sy="100000" kx="0" ky="0" algn="b" rotWithShape="0" blurRad="12700" dist="25400" dir="2700000">
                            <a:srgbClr val="000000"/>
                          </a:outerShdw>
                        </a:effectLst>
                        <a:latin typeface="Segoe"/>
                        <a:ea typeface="Segoe"/>
                        <a:cs typeface="Segoe"/>
                        <a:sym typeface="Segoe"/>
                      </a:rPr>
                      <a:t>AstroV</a:t>
                    </a:r>
                    <a:endParaRPr sz="1200">
                      <a:solidFill>
                        <a:srgbClr val="FFFFFF"/>
                      </a:solidFill>
                      <a:effectLst>
                        <a:outerShdw sx="100000" sy="100000" kx="0" ky="0" algn="b" rotWithShape="0" blurRad="12700" dist="25400" dir="2700000">
                          <a:srgbClr val="000000"/>
                        </a:outerShdw>
                      </a:effectLst>
                      <a:latin typeface="Segoe"/>
                      <a:ea typeface="Segoe"/>
                      <a:cs typeface="Segoe"/>
                      <a:sym typeface="Segoe"/>
                    </a:endParaRPr>
                  </a:p>
                  <a:p>
                    <a:pPr lvl="0" algn="ctr" defTabSz="912812">
                      <a:defRPr sz="1800"/>
                    </a:pPr>
                    <a:r>
                      <a:rPr sz="1200">
                        <a:solidFill>
                          <a:srgbClr val="FFFFFF"/>
                        </a:solidFill>
                        <a:effectLst>
                          <a:outerShdw sx="100000" sy="100000" kx="0" ky="0" algn="b" rotWithShape="0" blurRad="12700" dist="25400" dir="2700000">
                            <a:srgbClr val="000000"/>
                          </a:outerShdw>
                        </a:effectLst>
                        <a:latin typeface="Segoe"/>
                        <a:ea typeface="Segoe"/>
                        <a:cs typeface="Segoe"/>
                        <a:sym typeface="Segoe"/>
                      </a:rPr>
                      <a:t>Pos or Neg</a:t>
                    </a:r>
                  </a:p>
                </p:txBody>
              </p:sp>
            </p:grpSp>
          </p:grpSp>
          <p:grpSp>
            <p:nvGrpSpPr>
              <p:cNvPr id="291" name="Group 291"/>
              <p:cNvGrpSpPr/>
              <p:nvPr/>
            </p:nvGrpSpPr>
            <p:grpSpPr>
              <a:xfrm>
                <a:off x="2994025" y="5653087"/>
                <a:ext cx="1328741" cy="877890"/>
                <a:chOff x="0" y="0"/>
                <a:chExt cx="1328739" cy="877888"/>
              </a:xfrm>
            </p:grpSpPr>
            <p:pic>
              <p:nvPicPr>
                <p:cNvPr id="287" name="image30.png"/>
                <p:cNvPicPr/>
                <p:nvPr/>
              </p:nvPicPr>
              <p:blipFill>
                <a:blip r:embed="rId13">
                  <a:extLst/>
                </a:blip>
                <a:stretch>
                  <a:fillRect/>
                </a:stretch>
              </p:blipFill>
              <p:spPr>
                <a:xfrm>
                  <a:off x="0" y="0"/>
                  <a:ext cx="1328740" cy="877889"/>
                </a:xfrm>
                <a:prstGeom prst="rect">
                  <a:avLst/>
                </a:prstGeom>
                <a:ln w="12700" cap="flat">
                  <a:noFill/>
                  <a:miter lim="400000"/>
                </a:ln>
                <a:effectLst/>
              </p:spPr>
            </p:pic>
            <p:grpSp>
              <p:nvGrpSpPr>
                <p:cNvPr id="290" name="Group 290"/>
                <p:cNvGrpSpPr/>
                <p:nvPr/>
              </p:nvGrpSpPr>
              <p:grpSpPr>
                <a:xfrm>
                  <a:off x="52387" y="26987"/>
                  <a:ext cx="1223966" cy="769940"/>
                  <a:chOff x="0" y="0"/>
                  <a:chExt cx="1223965" cy="769939"/>
                </a:xfrm>
              </p:grpSpPr>
              <p:sp>
                <p:nvSpPr>
                  <p:cNvPr id="288" name="Shape 288"/>
                  <p:cNvSpPr/>
                  <p:nvPr/>
                </p:nvSpPr>
                <p:spPr>
                  <a:xfrm>
                    <a:off x="-1" y="-1"/>
                    <a:ext cx="1223966" cy="769940"/>
                  </a:xfrm>
                  <a:prstGeom prst="rect">
                    <a:avLst/>
                  </a:prstGeom>
                  <a:solidFill>
                    <a:srgbClr val="808080"/>
                  </a:solidFill>
                  <a:ln w="12700" cap="flat">
                    <a:noFill/>
                    <a:miter lim="400000"/>
                  </a:ln>
                  <a:effectLst/>
                </p:spPr>
                <p:txBody>
                  <a:bodyPr wrap="square" lIns="0" tIns="0" rIns="0" bIns="0" numCol="1" anchor="ctr">
                    <a:noAutofit/>
                  </a:bodyPr>
                  <a:lstStyle/>
                  <a:p>
                    <a:pPr lvl="0" algn="ctr" defTabSz="912812">
                      <a:defRPr sz="1200">
                        <a:solidFill>
                          <a:srgbClr val="FFFFFF"/>
                        </a:solidFill>
                        <a:effectLst>
                          <a:outerShdw sx="100000" sy="100000" kx="0" ky="0" algn="b" rotWithShape="0" blurRad="12700" dist="25400" dir="2700000">
                            <a:srgbClr val="000000"/>
                          </a:outerShdw>
                        </a:effectLst>
                        <a:latin typeface="Segoe"/>
                        <a:ea typeface="Segoe"/>
                        <a:cs typeface="Segoe"/>
                        <a:sym typeface="Segoe"/>
                      </a:defRPr>
                    </a:pPr>
                  </a:p>
                </p:txBody>
              </p:sp>
              <p:sp>
                <p:nvSpPr>
                  <p:cNvPr id="289" name="Shape 289"/>
                  <p:cNvSpPr/>
                  <p:nvPr/>
                </p:nvSpPr>
                <p:spPr>
                  <a:xfrm>
                    <a:off x="-1" y="207169"/>
                    <a:ext cx="1223966" cy="355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p>
                    <a:pPr lvl="0" algn="ctr" defTabSz="912812">
                      <a:defRPr sz="1800"/>
                    </a:pPr>
                    <a:r>
                      <a:rPr sz="1200">
                        <a:solidFill>
                          <a:srgbClr val="FFFFFF"/>
                        </a:solidFill>
                        <a:effectLst>
                          <a:outerShdw sx="100000" sy="100000" kx="0" ky="0" algn="b" rotWithShape="0" blurRad="12700" dist="25400" dir="2700000">
                            <a:srgbClr val="000000"/>
                          </a:outerShdw>
                        </a:effectLst>
                        <a:latin typeface="Segoe"/>
                        <a:ea typeface="Segoe"/>
                        <a:cs typeface="Segoe"/>
                        <a:sym typeface="Segoe"/>
                      </a:rPr>
                      <a:t>AdV</a:t>
                    </a:r>
                    <a:endParaRPr sz="1200">
                      <a:solidFill>
                        <a:srgbClr val="FFFFFF"/>
                      </a:solidFill>
                      <a:effectLst>
                        <a:outerShdw sx="100000" sy="100000" kx="0" ky="0" algn="b" rotWithShape="0" blurRad="12700" dist="25400" dir="2700000">
                          <a:srgbClr val="000000"/>
                        </a:outerShdw>
                      </a:effectLst>
                      <a:latin typeface="Segoe"/>
                      <a:ea typeface="Segoe"/>
                      <a:cs typeface="Segoe"/>
                      <a:sym typeface="Segoe"/>
                    </a:endParaRPr>
                  </a:p>
                  <a:p>
                    <a:pPr lvl="0" algn="ctr" defTabSz="912812">
                      <a:defRPr sz="1800"/>
                    </a:pPr>
                    <a:r>
                      <a:rPr sz="1200">
                        <a:solidFill>
                          <a:srgbClr val="FFFFFF"/>
                        </a:solidFill>
                        <a:effectLst>
                          <a:outerShdw sx="100000" sy="100000" kx="0" ky="0" algn="b" rotWithShape="0" blurRad="12700" dist="25400" dir="2700000">
                            <a:srgbClr val="000000"/>
                          </a:outerShdw>
                        </a:effectLst>
                        <a:latin typeface="Segoe"/>
                        <a:ea typeface="Segoe"/>
                        <a:cs typeface="Segoe"/>
                        <a:sym typeface="Segoe"/>
                      </a:rPr>
                      <a:t>Pos or Neg</a:t>
                    </a:r>
                  </a:p>
                </p:txBody>
              </p:sp>
            </p:grpSp>
          </p:grpSp>
          <p:sp>
            <p:nvSpPr>
              <p:cNvPr id="292" name="Shape 292"/>
              <p:cNvSpPr/>
              <p:nvPr/>
            </p:nvSpPr>
            <p:spPr>
              <a:xfrm>
                <a:off x="3641724" y="5292723"/>
                <a:ext cx="1260477" cy="360365"/>
              </a:xfrm>
              <a:prstGeom prst="line">
                <a:avLst/>
              </a:prstGeom>
              <a:noFill/>
              <a:ln w="6350" cap="rnd">
                <a:solidFill>
                  <a:srgbClr val="4A7EBB"/>
                </a:solidFill>
                <a:prstDash val="solid"/>
                <a:round/>
                <a:tailEnd type="triangle" w="med" len="med"/>
              </a:ln>
              <a:effectLst/>
            </p:spPr>
            <p:txBody>
              <a:bodyPr wrap="square" lIns="0" tIns="0" rIns="0" bIns="0" numCol="1" anchor="t">
                <a:noAutofit/>
              </a:bodyPr>
              <a:lstStyle/>
              <a:p>
                <a:pPr lvl="0" defTabSz="457200">
                  <a:defRPr sz="1200"/>
                </a:pPr>
              </a:p>
            </p:txBody>
          </p:sp>
          <p:sp>
            <p:nvSpPr>
              <p:cNvPr id="293" name="Shape 293"/>
              <p:cNvSpPr/>
              <p:nvPr/>
            </p:nvSpPr>
            <p:spPr>
              <a:xfrm>
                <a:off x="3570287" y="5292725"/>
                <a:ext cx="36515" cy="360364"/>
              </a:xfrm>
              <a:prstGeom prst="line">
                <a:avLst/>
              </a:prstGeom>
              <a:noFill/>
              <a:ln w="6350" cap="rnd">
                <a:solidFill>
                  <a:srgbClr val="4A7EBB"/>
                </a:solidFill>
                <a:prstDash val="solid"/>
                <a:round/>
                <a:tailEnd type="triangle" w="med" len="med"/>
              </a:ln>
              <a:effectLst/>
            </p:spPr>
            <p:txBody>
              <a:bodyPr wrap="square" lIns="0" tIns="0" rIns="0" bIns="0" numCol="1" anchor="t">
                <a:noAutofit/>
              </a:bodyPr>
              <a:lstStyle/>
              <a:p>
                <a:pPr lvl="0" defTabSz="457200">
                  <a:defRPr sz="1200"/>
                </a:pPr>
              </a:p>
            </p:txBody>
          </p:sp>
          <p:sp>
            <p:nvSpPr>
              <p:cNvPr id="294" name="Shape 294"/>
              <p:cNvSpPr/>
              <p:nvPr/>
            </p:nvSpPr>
            <p:spPr>
              <a:xfrm flipH="1">
                <a:off x="2454275" y="5292725"/>
                <a:ext cx="1187452" cy="360364"/>
              </a:xfrm>
              <a:prstGeom prst="line">
                <a:avLst/>
              </a:prstGeom>
              <a:noFill/>
              <a:ln w="6350" cap="rnd">
                <a:solidFill>
                  <a:srgbClr val="4A7EBB"/>
                </a:solidFill>
                <a:prstDash val="solid"/>
                <a:round/>
                <a:tailEnd type="triangle" w="med" len="med"/>
              </a:ln>
              <a:effectLst/>
            </p:spPr>
            <p:txBody>
              <a:bodyPr wrap="square" lIns="0" tIns="0" rIns="0" bIns="0" numCol="1" anchor="t">
                <a:noAutofit/>
              </a:bodyPr>
              <a:lstStyle/>
              <a:p>
                <a:pPr lvl="0" defTabSz="457200">
                  <a:defRPr sz="1200"/>
                </a:pPr>
              </a:p>
            </p:txBody>
          </p:sp>
          <p:sp>
            <p:nvSpPr>
              <p:cNvPr id="295" name="Shape 295"/>
              <p:cNvSpPr/>
              <p:nvPr/>
            </p:nvSpPr>
            <p:spPr>
              <a:xfrm>
                <a:off x="3641726" y="5292723"/>
                <a:ext cx="2484438" cy="360365"/>
              </a:xfrm>
              <a:prstGeom prst="line">
                <a:avLst/>
              </a:prstGeom>
              <a:noFill/>
              <a:ln w="6350" cap="rnd">
                <a:solidFill>
                  <a:srgbClr val="4A7EBB"/>
                </a:solidFill>
                <a:prstDash val="solid"/>
                <a:round/>
                <a:tailEnd type="triangle" w="med" len="med"/>
              </a:ln>
              <a:effectLst/>
            </p:spPr>
            <p:txBody>
              <a:bodyPr wrap="square" lIns="0" tIns="0" rIns="0" bIns="0" numCol="1" anchor="t">
                <a:noAutofit/>
              </a:bodyPr>
              <a:lstStyle/>
              <a:p>
                <a:pPr lvl="0" defTabSz="457200">
                  <a:defRPr sz="1200"/>
                </a:pPr>
              </a:p>
            </p:txBody>
          </p:sp>
          <p:sp>
            <p:nvSpPr>
              <p:cNvPr id="296" name="Shape 296"/>
              <p:cNvSpPr/>
              <p:nvPr/>
            </p:nvSpPr>
            <p:spPr>
              <a:xfrm flipH="1">
                <a:off x="1230313" y="5292725"/>
                <a:ext cx="2411413" cy="360364"/>
              </a:xfrm>
              <a:prstGeom prst="line">
                <a:avLst/>
              </a:prstGeom>
              <a:noFill/>
              <a:ln w="6350" cap="rnd">
                <a:solidFill>
                  <a:srgbClr val="4A7EBB"/>
                </a:solidFill>
                <a:prstDash val="solid"/>
                <a:round/>
                <a:tailEnd type="triangle" w="med" len="med"/>
              </a:ln>
              <a:effectLst/>
            </p:spPr>
            <p:txBody>
              <a:bodyPr wrap="square" lIns="0" tIns="0" rIns="0" bIns="0" numCol="1" anchor="t">
                <a:noAutofit/>
              </a:bodyPr>
              <a:lstStyle/>
              <a:p>
                <a:pPr lvl="0" defTabSz="457200">
                  <a:defRPr sz="1200"/>
                </a:pPr>
              </a:p>
            </p:txBody>
          </p:sp>
          <p:sp>
            <p:nvSpPr>
              <p:cNvPr id="297" name="Shape 297"/>
              <p:cNvSpPr/>
              <p:nvPr/>
            </p:nvSpPr>
            <p:spPr>
              <a:xfrm>
                <a:off x="1841500" y="3997323"/>
                <a:ext cx="1836739" cy="358779"/>
              </a:xfrm>
              <a:prstGeom prst="line">
                <a:avLst/>
              </a:prstGeom>
              <a:noFill/>
              <a:ln w="6350" cap="rnd">
                <a:solidFill>
                  <a:srgbClr val="4A7EBB"/>
                </a:solidFill>
                <a:prstDash val="solid"/>
                <a:round/>
                <a:tailEnd type="triangle" w="med" len="med"/>
              </a:ln>
              <a:effectLst/>
            </p:spPr>
            <p:txBody>
              <a:bodyPr wrap="square" lIns="0" tIns="0" rIns="0" bIns="0" numCol="1" anchor="t">
                <a:noAutofit/>
              </a:bodyPr>
              <a:lstStyle/>
              <a:p>
                <a:pPr lvl="0" defTabSz="457200">
                  <a:defRPr sz="1200"/>
                </a:pPr>
              </a:p>
            </p:txBody>
          </p:sp>
          <p:sp>
            <p:nvSpPr>
              <p:cNvPr id="298" name="Shape 298"/>
              <p:cNvSpPr/>
              <p:nvPr/>
            </p:nvSpPr>
            <p:spPr>
              <a:xfrm flipH="1">
                <a:off x="3678238" y="4132262"/>
                <a:ext cx="2479677" cy="223840"/>
              </a:xfrm>
              <a:prstGeom prst="line">
                <a:avLst/>
              </a:prstGeom>
              <a:noFill/>
              <a:ln w="6350" cap="rnd">
                <a:solidFill>
                  <a:srgbClr val="4A7EBB"/>
                </a:solidFill>
                <a:prstDash val="solid"/>
                <a:round/>
                <a:tailEnd type="triangle" w="med" len="med"/>
              </a:ln>
              <a:effectLst/>
            </p:spPr>
            <p:txBody>
              <a:bodyPr wrap="square" lIns="0" tIns="0" rIns="0" bIns="0" numCol="1" anchor="t">
                <a:noAutofit/>
              </a:bodyPr>
              <a:lstStyle/>
              <a:p>
                <a:pPr lvl="0" defTabSz="457200">
                  <a:defRPr sz="1200"/>
                </a:pPr>
              </a:p>
            </p:txBody>
          </p:sp>
        </p:grpSp>
      </p:grpSp>
      <p:pic>
        <p:nvPicPr>
          <p:cNvPr id="301" name="image31.png"/>
          <p:cNvPicPr/>
          <p:nvPr/>
        </p:nvPicPr>
        <p:blipFill>
          <a:blip r:embed="rId14">
            <a:extLst/>
          </a:blip>
          <a:srcRect l="1835" t="21935" r="21935" b="21935"/>
          <a:stretch>
            <a:fillRect/>
          </a:stretch>
        </p:blipFill>
        <p:spPr>
          <a:xfrm>
            <a:off x="5778946" y="170042"/>
            <a:ext cx="3053905" cy="928329"/>
          </a:xfrm>
          <a:prstGeom prst="rect">
            <a:avLst/>
          </a:prstGeom>
          <a:ln w="12700">
            <a:miter lim="400000"/>
          </a:ln>
        </p:spPr>
      </p:pic>
      <p:sp>
        <p:nvSpPr>
          <p:cNvPr id="302" name="Shape 302"/>
          <p:cNvSpPr/>
          <p:nvPr/>
        </p:nvSpPr>
        <p:spPr>
          <a:xfrm>
            <a:off x="4427536" y="4437062"/>
            <a:ext cx="2" cy="71440"/>
          </a:xfrm>
          <a:prstGeom prst="line">
            <a:avLst/>
          </a:prstGeom>
          <a:ln>
            <a:solidFill/>
            <a:round/>
            <a:tailEnd type="triangle"/>
          </a:ln>
        </p:spPr>
        <p:txBody>
          <a:bodyPr lIns="0" tIns="0" rIns="0" bIns="0"/>
          <a:lstStyle/>
          <a:p>
            <a:pPr lvl="0" defTabSz="457200">
              <a:defRPr sz="1200"/>
            </a:pPr>
          </a:p>
        </p:txBody>
      </p:sp>
    </p:spTree>
  </p:cSld>
  <p:clrMapOvr>
    <a:masterClrMapping/>
  </p:clrMapOvr>
  <p:transition spd="med" advClick="1"/>
</p:sld>
</file>

<file path=ppt/slides/slide3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304" name="image32.png"/>
          <p:cNvPicPr/>
          <p:nvPr/>
        </p:nvPicPr>
        <p:blipFill>
          <a:blip r:embed="rId2">
            <a:extLst/>
          </a:blip>
          <a:stretch>
            <a:fillRect/>
          </a:stretch>
        </p:blipFill>
        <p:spPr>
          <a:xfrm>
            <a:off x="2554286" y="182562"/>
            <a:ext cx="6053139" cy="1262063"/>
          </a:xfrm>
          <a:prstGeom prst="rect">
            <a:avLst/>
          </a:prstGeom>
          <a:ln w="12700">
            <a:miter lim="400000"/>
          </a:ln>
        </p:spPr>
      </p:pic>
      <p:pic>
        <p:nvPicPr>
          <p:cNvPr id="305" name="image33.png"/>
          <p:cNvPicPr/>
          <p:nvPr/>
        </p:nvPicPr>
        <p:blipFill>
          <a:blip r:embed="rId3">
            <a:extLst/>
          </a:blip>
          <a:srcRect l="0" t="6319" r="0" b="0"/>
          <a:stretch>
            <a:fillRect/>
          </a:stretch>
        </p:blipFill>
        <p:spPr>
          <a:xfrm>
            <a:off x="0" y="1444624"/>
            <a:ext cx="9144000" cy="5413376"/>
          </a:xfrm>
          <a:prstGeom prst="rect">
            <a:avLst/>
          </a:prstGeom>
          <a:ln w="25400">
            <a:solidFill>
              <a:srgbClr val="FFC000"/>
            </a:solidFill>
            <a:round/>
          </a:ln>
        </p:spPr>
      </p:pic>
    </p:spTree>
  </p:cSld>
  <p:clrMapOvr>
    <a:masterClrMapping/>
  </p:clrMapOvr>
  <p:transition spd="med" advClick="1"/>
</p:sld>
</file>

<file path=ppt/slides/slide3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07" name="Shape 307"/>
          <p:cNvSpPr/>
          <p:nvPr/>
        </p:nvSpPr>
        <p:spPr>
          <a:xfrm>
            <a:off x="1835150" y="404812"/>
            <a:ext cx="7056438" cy="6375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lgn="ctr">
              <a:defRPr b="1" sz="3600">
                <a:solidFill>
                  <a:srgbClr val="FFC943"/>
                </a:solidFill>
                <a:latin typeface="Tahoma"/>
                <a:ea typeface="Tahoma"/>
                <a:cs typeface="Tahoma"/>
                <a:sym typeface="Tahoma"/>
              </a:defRPr>
            </a:lvl1pPr>
          </a:lstStyle>
          <a:p>
            <a:pPr lvl="0">
              <a:defRPr b="0" sz="1800">
                <a:solidFill>
                  <a:srgbClr val="000000"/>
                </a:solidFill>
              </a:defRPr>
            </a:pPr>
            <a:r>
              <a:rPr b="1" sz="3600">
                <a:solidFill>
                  <a:srgbClr val="FFC943"/>
                </a:solidFill>
              </a:rPr>
              <a:t>Commercial available assays</a:t>
            </a:r>
          </a:p>
        </p:txBody>
      </p:sp>
      <p:sp>
        <p:nvSpPr>
          <p:cNvPr id="308" name="Shape 308"/>
          <p:cNvSpPr/>
          <p:nvPr/>
        </p:nvSpPr>
        <p:spPr>
          <a:xfrm>
            <a:off x="166686" y="6407149"/>
            <a:ext cx="2033973" cy="2159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pPr>
            <a:r>
              <a:rPr sz="1500">
                <a:latin typeface="Corbel"/>
                <a:ea typeface="Corbel"/>
                <a:cs typeface="Corbel"/>
                <a:sym typeface="Corbel"/>
              </a:rPr>
              <a:t>IVD - </a:t>
            </a:r>
            <a:r>
              <a:rPr i="1" sz="1500">
                <a:latin typeface="Corbel"/>
                <a:ea typeface="Corbel"/>
                <a:cs typeface="Corbel"/>
                <a:sym typeface="Corbel"/>
              </a:rPr>
              <a:t>In vitro</a:t>
            </a:r>
            <a:r>
              <a:rPr sz="1500">
                <a:latin typeface="Corbel"/>
                <a:ea typeface="Corbel"/>
                <a:cs typeface="Corbel"/>
                <a:sym typeface="Corbel"/>
              </a:rPr>
              <a:t> diagnostic use</a:t>
            </a:r>
          </a:p>
        </p:txBody>
      </p:sp>
      <p:graphicFrame>
        <p:nvGraphicFramePr>
          <p:cNvPr id="309" name="Table 309"/>
          <p:cNvGraphicFramePr/>
          <p:nvPr/>
        </p:nvGraphicFramePr>
        <p:xfrm>
          <a:off x="88304" y="1510977"/>
          <a:ext cx="8980092" cy="4879034"/>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1403784"/>
                <a:gridCol w="1513356"/>
                <a:gridCol w="1727735"/>
                <a:gridCol w="2737698"/>
                <a:gridCol w="1584816"/>
              </a:tblGrid>
              <a:tr h="476830">
                <a:tc>
                  <a:txBody>
                    <a:bodyPr/>
                    <a:lstStyle/>
                    <a:p>
                      <a:pPr lvl="0" algn="just" defTabSz="914400">
                        <a:defRPr b="0" i="0" sz="1800"/>
                      </a:pPr>
                      <a:r>
                        <a:rPr b="1" sz="1200">
                          <a:latin typeface="Arial"/>
                          <a:ea typeface="Arial"/>
                          <a:cs typeface="Arial"/>
                        </a:rPr>
                        <a:t>Assay</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DDDDDD"/>
                    </a:solidFill>
                  </a:tcPr>
                </a:tc>
                <a:tc>
                  <a:txBody>
                    <a:bodyPr/>
                    <a:lstStyle/>
                    <a:p>
                      <a:pPr lvl="0" algn="just" defTabSz="914400">
                        <a:defRPr b="0" i="0" sz="1800"/>
                      </a:pPr>
                      <a:r>
                        <a:rPr b="1" sz="1200">
                          <a:latin typeface="Arial"/>
                          <a:ea typeface="Arial"/>
                          <a:cs typeface="Arial"/>
                        </a:rPr>
                        <a:t>License/Approval information </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DDDDDD"/>
                    </a:solidFill>
                  </a:tcPr>
                </a:tc>
                <a:tc>
                  <a:txBody>
                    <a:bodyPr/>
                    <a:lstStyle/>
                    <a:p>
                      <a:pPr lvl="0" algn="just" defTabSz="914400">
                        <a:defRPr b="0" i="0" sz="1800"/>
                      </a:pPr>
                      <a:r>
                        <a:rPr b="1" sz="1200">
                          <a:latin typeface="Arial"/>
                          <a:ea typeface="Arial"/>
                          <a:cs typeface="Arial"/>
                        </a:rPr>
                        <a:t>Principle of the test</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DDDDDD"/>
                    </a:solidFill>
                  </a:tcPr>
                </a:tc>
                <a:tc>
                  <a:txBody>
                    <a:bodyPr/>
                    <a:lstStyle/>
                    <a:p>
                      <a:pPr lvl="0" algn="just" defTabSz="914400">
                        <a:defRPr b="0" i="0" sz="1800"/>
                      </a:pPr>
                      <a:r>
                        <a:rPr b="1" sz="1200">
                          <a:latin typeface="Arial"/>
                          <a:ea typeface="Arial"/>
                          <a:cs typeface="Arial"/>
                        </a:rPr>
                        <a:t>Instrument</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DDDDDD"/>
                    </a:solidFill>
                  </a:tcPr>
                </a:tc>
                <a:tc>
                  <a:txBody>
                    <a:bodyPr/>
                    <a:lstStyle/>
                    <a:p>
                      <a:pPr lvl="0" algn="just" defTabSz="914400">
                        <a:defRPr b="0" i="0" sz="1800"/>
                      </a:pPr>
                      <a:r>
                        <a:rPr b="1" sz="1200">
                          <a:latin typeface="Arial"/>
                          <a:ea typeface="Arial"/>
                          <a:cs typeface="Arial"/>
                        </a:rPr>
                        <a:t>Vendor </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DDDDDD"/>
                    </a:solidFill>
                  </a:tcPr>
                </a:tc>
              </a:tr>
              <a:tr h="858960">
                <a:tc>
                  <a:txBody>
                    <a:bodyPr/>
                    <a:lstStyle/>
                    <a:p>
                      <a:pPr lvl="0" algn="l" defTabSz="914400">
                        <a:defRPr b="0" i="0" sz="1800"/>
                      </a:pPr>
                      <a:r>
                        <a:rPr sz="1200">
                          <a:latin typeface="Arial"/>
                          <a:ea typeface="Arial"/>
                          <a:cs typeface="Arial"/>
                        </a:rPr>
                        <a:t>AndiaTee® Norovirus real RT-PCR kit </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sz="1200">
                          <a:latin typeface="Arial"/>
                          <a:ea typeface="Arial"/>
                          <a:cs typeface="Arial"/>
                        </a:rPr>
                        <a:t>CE-IVD</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sz="1200">
                          <a:latin typeface="Arial"/>
                          <a:ea typeface="Arial"/>
                          <a:cs typeface="Arial"/>
                        </a:rPr>
                        <a:t>Real time RT-PCR Taqman</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sz="1200">
                          <a:latin typeface="Arial"/>
                          <a:ea typeface="Arial"/>
                          <a:cs typeface="Arial"/>
                        </a:rPr>
                        <a:t>ABI system and a comparable instrument (e.g.   </a:t>
                      </a:r>
                      <a:endParaRPr sz="1200">
                        <a:latin typeface="Arial"/>
                        <a:ea typeface="Arial"/>
                        <a:cs typeface="Arial"/>
                      </a:endParaRPr>
                    </a:p>
                    <a:p>
                      <a:pPr lvl="0" algn="l" defTabSz="914400">
                        <a:defRPr b="0" i="0" sz="1800"/>
                      </a:pPr>
                      <a:r>
                        <a:rPr sz="1200">
                          <a:latin typeface="Arial"/>
                          <a:ea typeface="Arial"/>
                          <a:cs typeface="Arial"/>
                        </a:rPr>
                        <a:t>Roche 480, Stratagene, Qiagen/Corbett)</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sz="1200">
                          <a:latin typeface="Arial"/>
                          <a:ea typeface="Arial"/>
                          <a:cs typeface="Arial"/>
                        </a:rPr>
                        <a:t>AndiaTee® GmbH</a:t>
                      </a:r>
                      <a:endParaRPr sz="1200">
                        <a:latin typeface="Arial"/>
                        <a:ea typeface="Arial"/>
                        <a:cs typeface="Arial"/>
                      </a:endParaRPr>
                    </a:p>
                    <a:p>
                      <a:pPr lvl="0" algn="l" defTabSz="914400">
                        <a:defRPr b="0" i="0" sz="1800"/>
                      </a:pPr>
                      <a:r>
                        <a:rPr sz="1200">
                          <a:latin typeface="Arial"/>
                          <a:ea typeface="Arial"/>
                          <a:cs typeface="Arial"/>
                        </a:rPr>
                        <a:t>Komvesthein, Germany</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r>
              <a:tr h="1050025">
                <a:tc>
                  <a:txBody>
                    <a:bodyPr/>
                    <a:lstStyle/>
                    <a:p>
                      <a:pPr lvl="0" algn="l" defTabSz="914400">
                        <a:defRPr b="0" i="0" sz="1800"/>
                      </a:pPr>
                      <a:r>
                        <a:rPr sz="1200">
                          <a:latin typeface="Arial"/>
                          <a:ea typeface="Arial"/>
                          <a:cs typeface="Arial"/>
                        </a:rPr>
                        <a:t>RealStar®</a:t>
                      </a:r>
                      <a:endParaRPr sz="1200">
                        <a:latin typeface="Arial"/>
                        <a:ea typeface="Arial"/>
                        <a:cs typeface="Arial"/>
                      </a:endParaRPr>
                    </a:p>
                    <a:p>
                      <a:pPr lvl="0" algn="l" defTabSz="914400">
                        <a:defRPr b="0" i="0" sz="1800"/>
                      </a:pPr>
                      <a:r>
                        <a:rPr sz="1200">
                          <a:latin typeface="Arial"/>
                          <a:ea typeface="Arial"/>
                          <a:cs typeface="Arial"/>
                        </a:rPr>
                        <a:t>Norovirus RT-PCR Kit </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DDDDDD"/>
                    </a:solidFill>
                  </a:tcPr>
                </a:tc>
                <a:tc>
                  <a:txBody>
                    <a:bodyPr/>
                    <a:lstStyle/>
                    <a:p>
                      <a:pPr lvl="0" algn="l" defTabSz="914400">
                        <a:defRPr b="0" i="0" sz="1800"/>
                      </a:pPr>
                      <a:r>
                        <a:rPr sz="1200">
                          <a:latin typeface="Arial"/>
                          <a:ea typeface="Arial"/>
                          <a:cs typeface="Arial"/>
                        </a:rPr>
                        <a:t>CE-IVD</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DDDDDD"/>
                    </a:solidFill>
                  </a:tcPr>
                </a:tc>
                <a:tc>
                  <a:txBody>
                    <a:bodyPr/>
                    <a:lstStyle/>
                    <a:p>
                      <a:pPr lvl="0" algn="l" defTabSz="914400">
                        <a:defRPr b="0" i="0" sz="1800"/>
                      </a:pPr>
                      <a:r>
                        <a:rPr sz="1200">
                          <a:latin typeface="Arial"/>
                          <a:ea typeface="Arial"/>
                          <a:cs typeface="Arial"/>
                        </a:rPr>
                        <a:t>Real time RT-PCR Taqman</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DDDDDD"/>
                    </a:solidFill>
                  </a:tcPr>
                </a:tc>
                <a:tc>
                  <a:txBody>
                    <a:bodyPr/>
                    <a:lstStyle/>
                    <a:p>
                      <a:pPr lvl="0" algn="l" defTabSz="914400">
                        <a:defRPr b="0" i="0" sz="1800"/>
                      </a:pPr>
                      <a:r>
                        <a:rPr sz="1200">
                          <a:latin typeface="Arial"/>
                          <a:ea typeface="Arial"/>
                          <a:cs typeface="Arial"/>
                        </a:rPr>
                        <a:t>m2000rt, Mx 3005P™ VERSANT™ kPCR </a:t>
                      </a:r>
                      <a:endParaRPr sz="1200">
                        <a:latin typeface="Arial"/>
                        <a:ea typeface="Arial"/>
                        <a:cs typeface="Arial"/>
                      </a:endParaRPr>
                    </a:p>
                    <a:p>
                      <a:pPr lvl="0" algn="l" defTabSz="914400">
                        <a:defRPr b="0" i="0" sz="1800"/>
                      </a:pPr>
                      <a:r>
                        <a:rPr sz="1200">
                          <a:latin typeface="Arial"/>
                          <a:ea typeface="Arial"/>
                          <a:cs typeface="Arial"/>
                        </a:rPr>
                        <a:t>ABI 7500 /7500 Fast </a:t>
                      </a:r>
                      <a:endParaRPr sz="1200">
                        <a:latin typeface="Arial"/>
                        <a:ea typeface="Arial"/>
                        <a:cs typeface="Arial"/>
                      </a:endParaRPr>
                    </a:p>
                    <a:p>
                      <a:pPr lvl="0" algn="l" defTabSz="914400">
                        <a:defRPr b="0" i="0" sz="1800"/>
                      </a:pPr>
                      <a:r>
                        <a:rPr sz="1200">
                          <a:latin typeface="Arial"/>
                          <a:ea typeface="Arial"/>
                          <a:cs typeface="Arial"/>
                        </a:rPr>
                        <a:t>LightCycler® 480 Rotor-Gene™ 3000/6000, Rotor-Gene™ Q 5/6 plex </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DDDDDD"/>
                    </a:solidFill>
                  </a:tcPr>
                </a:tc>
                <a:tc>
                  <a:txBody>
                    <a:bodyPr/>
                    <a:lstStyle/>
                    <a:p>
                      <a:pPr lvl="0" algn="l" defTabSz="914400">
                        <a:defRPr b="0" i="0" sz="1800"/>
                      </a:pPr>
                      <a:r>
                        <a:rPr sz="1200">
                          <a:latin typeface="Arial"/>
                          <a:ea typeface="Arial"/>
                          <a:cs typeface="Arial"/>
                        </a:rPr>
                        <a:t>Altona Diagnostics GmbH  </a:t>
                      </a:r>
                      <a:endParaRPr sz="1200">
                        <a:latin typeface="Arial"/>
                        <a:ea typeface="Arial"/>
                        <a:cs typeface="Arial"/>
                      </a:endParaRPr>
                    </a:p>
                    <a:p>
                      <a:pPr lvl="0" algn="l" defTabSz="914400">
                        <a:defRPr b="0" i="0" sz="1800"/>
                      </a:pPr>
                      <a:r>
                        <a:rPr sz="1200">
                          <a:latin typeface="Arial"/>
                          <a:ea typeface="Arial"/>
                          <a:cs typeface="Arial"/>
                        </a:rPr>
                        <a:t>Hamburg, Germany</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DDDDDD"/>
                    </a:solidFill>
                  </a:tcPr>
                </a:tc>
              </a:tr>
              <a:tr h="476830">
                <a:tc>
                  <a:txBody>
                    <a:bodyPr/>
                    <a:lstStyle/>
                    <a:p>
                      <a:pPr lvl="0" algn="l" defTabSz="914400">
                        <a:defRPr b="0" i="0" sz="1800"/>
                      </a:pPr>
                      <a:r>
                        <a:rPr sz="1200">
                          <a:latin typeface="Arial"/>
                          <a:ea typeface="Arial"/>
                          <a:cs typeface="Arial"/>
                        </a:rPr>
                        <a:t>Xpert Norovirus kit</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sz="1200">
                          <a:latin typeface="Arial"/>
                          <a:ea typeface="Arial"/>
                          <a:cs typeface="Arial"/>
                        </a:rPr>
                        <a:t>CE-IVD</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sz="1200">
                          <a:latin typeface="Arial"/>
                          <a:ea typeface="Arial"/>
                          <a:cs typeface="Arial"/>
                        </a:rPr>
                        <a:t>Real time RT-PCR</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sz="1200">
                          <a:latin typeface="Arial"/>
                          <a:ea typeface="Arial"/>
                          <a:cs typeface="Arial"/>
                        </a:rPr>
                        <a:t>Xpert® system</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sz="1200">
                          <a:latin typeface="Arial"/>
                          <a:ea typeface="Arial"/>
                          <a:cs typeface="Arial"/>
                        </a:rPr>
                        <a:t>Cepheid </a:t>
                      </a:r>
                      <a:endParaRPr sz="1200">
                        <a:latin typeface="Arial"/>
                        <a:ea typeface="Arial"/>
                        <a:cs typeface="Arial"/>
                      </a:endParaRPr>
                    </a:p>
                    <a:p>
                      <a:pPr lvl="0" algn="l" defTabSz="914400">
                        <a:defRPr b="0" i="0" sz="1800"/>
                      </a:pPr>
                      <a:r>
                        <a:rPr sz="1200">
                          <a:latin typeface="Arial"/>
                          <a:ea typeface="Arial"/>
                          <a:cs typeface="Arial"/>
                        </a:rPr>
                        <a:t>CA, US</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r>
              <a:tr h="667895">
                <a:tc>
                  <a:txBody>
                    <a:bodyPr/>
                    <a:lstStyle/>
                    <a:p>
                      <a:pPr lvl="0" algn="l" defTabSz="914400">
                        <a:defRPr b="0" i="0" sz="1800"/>
                      </a:pPr>
                      <a:r>
                        <a:rPr sz="1200">
                          <a:latin typeface="Arial"/>
                          <a:ea typeface="Arial"/>
                          <a:cs typeface="Arial"/>
                        </a:rPr>
                        <a:t>Luminex xTAG GPP</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DDDDDD"/>
                    </a:solidFill>
                  </a:tcPr>
                </a:tc>
                <a:tc>
                  <a:txBody>
                    <a:bodyPr/>
                    <a:lstStyle/>
                    <a:p>
                      <a:pPr lvl="0" algn="l" defTabSz="914400">
                        <a:defRPr b="0" i="0" sz="1800"/>
                      </a:pPr>
                      <a:r>
                        <a:rPr sz="1200">
                          <a:latin typeface="Arial"/>
                          <a:ea typeface="Arial"/>
                          <a:cs typeface="Arial"/>
                        </a:rPr>
                        <a:t>FDA cleared/ Health Canada approved-IVD</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DDDDDD"/>
                    </a:solidFill>
                  </a:tcPr>
                </a:tc>
                <a:tc>
                  <a:txBody>
                    <a:bodyPr/>
                    <a:lstStyle/>
                    <a:p>
                      <a:pPr lvl="0" algn="l" defTabSz="914400">
                        <a:defRPr b="0" i="0" sz="1800"/>
                      </a:pPr>
                      <a:r>
                        <a:rPr sz="1200">
                          <a:latin typeface="Arial"/>
                          <a:ea typeface="Arial"/>
                          <a:cs typeface="Arial"/>
                        </a:rPr>
                        <a:t>Multiplex RT-PCR and Liquid Array</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DDDDDD"/>
                    </a:solidFill>
                  </a:tcPr>
                </a:tc>
                <a:tc>
                  <a:txBody>
                    <a:bodyPr/>
                    <a:lstStyle/>
                    <a:p>
                      <a:pPr lvl="0" algn="l" defTabSz="914400">
                        <a:defRPr b="0" i="0" sz="1800"/>
                      </a:pPr>
                      <a:r>
                        <a:rPr sz="1200">
                          <a:latin typeface="Arial"/>
                          <a:ea typeface="Arial"/>
                          <a:cs typeface="Arial"/>
                        </a:rPr>
                        <a:t>Luminex system</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DDDDDD"/>
                    </a:solidFill>
                  </a:tcPr>
                </a:tc>
                <a:tc>
                  <a:txBody>
                    <a:bodyPr/>
                    <a:lstStyle/>
                    <a:p>
                      <a:pPr lvl="0" algn="l" defTabSz="914400">
                        <a:defRPr b="0" i="0" sz="1800"/>
                      </a:pPr>
                      <a:r>
                        <a:rPr sz="1200">
                          <a:latin typeface="Arial"/>
                          <a:ea typeface="Arial"/>
                          <a:cs typeface="Arial"/>
                        </a:rPr>
                        <a:t>Luminex</a:t>
                      </a:r>
                      <a:endParaRPr sz="1200">
                        <a:latin typeface="Arial"/>
                        <a:ea typeface="Arial"/>
                        <a:cs typeface="Arial"/>
                      </a:endParaRPr>
                    </a:p>
                    <a:p>
                      <a:pPr lvl="0" algn="l" defTabSz="914400">
                        <a:defRPr b="0" i="0" sz="1800"/>
                      </a:pPr>
                      <a:r>
                        <a:rPr sz="1200">
                          <a:latin typeface="Arial"/>
                          <a:ea typeface="Arial"/>
                          <a:cs typeface="Arial"/>
                        </a:rPr>
                        <a:t>TX, US</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DDDDDD"/>
                    </a:solidFill>
                  </a:tcPr>
                </a:tc>
              </a:tr>
              <a:tr h="476830">
                <a:tc>
                  <a:txBody>
                    <a:bodyPr/>
                    <a:lstStyle/>
                    <a:p>
                      <a:pPr lvl="0" algn="l" defTabSz="914400">
                        <a:defRPr b="0" i="0" sz="1800"/>
                      </a:pPr>
                      <a:r>
                        <a:rPr sz="1200">
                          <a:latin typeface="Arial"/>
                          <a:ea typeface="Arial"/>
                          <a:cs typeface="Arial"/>
                        </a:rPr>
                        <a:t>FilmArray GI panel </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sz="1200">
                          <a:latin typeface="Arial"/>
                          <a:ea typeface="Arial"/>
                          <a:cs typeface="Arial"/>
                        </a:rPr>
                        <a:t>FDA cleared-IVD</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sz="1200">
                          <a:latin typeface="Arial"/>
                          <a:ea typeface="Arial"/>
                          <a:cs typeface="Arial"/>
                        </a:rPr>
                        <a:t>Nested RT-PCR and Film Array</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sz="1200">
                          <a:latin typeface="Arial"/>
                          <a:ea typeface="Arial"/>
                          <a:cs typeface="Arial"/>
                        </a:rPr>
                        <a:t>FilmArray platform</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sz="1200">
                          <a:latin typeface="Arial"/>
                          <a:ea typeface="Arial"/>
                          <a:cs typeface="Arial"/>
                        </a:rPr>
                        <a:t>BioFire Diagnostics</a:t>
                      </a:r>
                      <a:endParaRPr sz="1200">
                        <a:latin typeface="Arial"/>
                        <a:ea typeface="Arial"/>
                        <a:cs typeface="Arial"/>
                      </a:endParaRPr>
                    </a:p>
                    <a:p>
                      <a:pPr lvl="0" algn="l" defTabSz="914400">
                        <a:defRPr b="0" i="0" sz="1800"/>
                      </a:pPr>
                      <a:r>
                        <a:rPr sz="1200">
                          <a:latin typeface="Arial"/>
                          <a:ea typeface="Arial"/>
                          <a:cs typeface="Arial"/>
                        </a:rPr>
                        <a:t>UT, US</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r>
              <a:tr h="858960">
                <a:tc>
                  <a:txBody>
                    <a:bodyPr/>
                    <a:lstStyle/>
                    <a:p>
                      <a:pPr lvl="0" algn="l" defTabSz="914400">
                        <a:defRPr b="0" i="0" sz="1800"/>
                      </a:pPr>
                      <a:r>
                        <a:rPr sz="1200">
                          <a:latin typeface="Arial"/>
                          <a:ea typeface="Arial"/>
                          <a:cs typeface="Arial"/>
                        </a:rPr>
                        <a:t>Verigen® Enteric Pathogens Necleic Acide Test (EP)</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DDDDDD"/>
                    </a:solidFill>
                  </a:tcPr>
                </a:tc>
                <a:tc>
                  <a:txBody>
                    <a:bodyPr/>
                    <a:lstStyle/>
                    <a:p>
                      <a:pPr lvl="0" algn="l" defTabSz="914400">
                        <a:defRPr b="0" i="0" sz="1800"/>
                      </a:pPr>
                      <a:r>
                        <a:rPr sz="1200">
                          <a:latin typeface="Arial"/>
                          <a:ea typeface="Arial"/>
                          <a:cs typeface="Arial"/>
                        </a:rPr>
                        <a:t>FDA cleared-IVD</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DDDDDD"/>
                    </a:solidFill>
                  </a:tcPr>
                </a:tc>
                <a:tc>
                  <a:txBody>
                    <a:bodyPr/>
                    <a:lstStyle/>
                    <a:p>
                      <a:pPr lvl="0" algn="l" defTabSz="914400">
                        <a:defRPr b="0" i="0" sz="1800"/>
                      </a:pPr>
                      <a:r>
                        <a:rPr sz="1200">
                          <a:latin typeface="Arial"/>
                          <a:ea typeface="Arial"/>
                          <a:cs typeface="Arial"/>
                        </a:rPr>
                        <a:t>Multiplex RT-PCR and array hybridization</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DDDDDD"/>
                    </a:solidFill>
                  </a:tcPr>
                </a:tc>
                <a:tc>
                  <a:txBody>
                    <a:bodyPr/>
                    <a:lstStyle/>
                    <a:p>
                      <a:pPr lvl="0" algn="l" defTabSz="914400">
                        <a:defRPr b="0" i="0" sz="1800"/>
                      </a:pPr>
                      <a:r>
                        <a:rPr sz="1200">
                          <a:latin typeface="Arial"/>
                          <a:ea typeface="Arial"/>
                          <a:cs typeface="Arial"/>
                        </a:rPr>
                        <a:t>Verigene platform</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DDDDDD"/>
                    </a:solidFill>
                  </a:tcPr>
                </a:tc>
                <a:tc>
                  <a:txBody>
                    <a:bodyPr/>
                    <a:lstStyle/>
                    <a:p>
                      <a:pPr lvl="0" algn="l" defTabSz="914400">
                        <a:defRPr b="0" i="0" sz="1800"/>
                      </a:pPr>
                      <a:r>
                        <a:rPr sz="1200">
                          <a:latin typeface="Arial"/>
                          <a:ea typeface="Arial"/>
                          <a:cs typeface="Arial"/>
                        </a:rPr>
                        <a:t>Nanosphere, Inc.</a:t>
                      </a:r>
                      <a:endParaRPr sz="1200">
                        <a:latin typeface="Arial"/>
                        <a:ea typeface="Arial"/>
                        <a:cs typeface="Arial"/>
                      </a:endParaRPr>
                    </a:p>
                    <a:p>
                      <a:pPr lvl="0" algn="l" defTabSz="914400">
                        <a:defRPr b="0" i="0" sz="1800"/>
                      </a:pPr>
                      <a:r>
                        <a:rPr sz="1200">
                          <a:latin typeface="Arial"/>
                          <a:ea typeface="Arial"/>
                          <a:cs typeface="Arial"/>
                        </a:rPr>
                        <a:t>IL, US</a:t>
                      </a:r>
                    </a:p>
                  </a:txBody>
                  <a:tcPr marL="45720" marR="45720" marT="45720" marB="45720"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solidFill>
                      <a:srgbClr val="DDDDDD"/>
                    </a:solidFill>
                  </a:tcPr>
                </a:tc>
              </a:tr>
            </a:tbl>
          </a:graphicData>
        </a:graphic>
      </p:graphicFrame>
    </p:spTree>
  </p:cSld>
  <p:clrMapOvr>
    <a:masterClrMapping/>
  </p:clrMapOvr>
  <p:transition spd="med" advClick="1"/>
</p:sld>
</file>

<file path=ppt/slides/slide3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11" name="Shape 311"/>
          <p:cNvSpPr/>
          <p:nvPr/>
        </p:nvSpPr>
        <p:spPr>
          <a:xfrm>
            <a:off x="1908174" y="260350"/>
            <a:ext cx="7380290" cy="1056638"/>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a:defRPr sz="1800"/>
            </a:pPr>
            <a:r>
              <a:rPr b="1" sz="3200">
                <a:solidFill>
                  <a:srgbClr val="FFCC00"/>
                </a:solidFill>
                <a:latin typeface="Corbel"/>
                <a:ea typeface="Corbel"/>
                <a:cs typeface="Corbel"/>
                <a:sym typeface="Corbel"/>
              </a:rPr>
              <a:t>FDA/Health Canada-cleared molecular multiplex GE tests: </a:t>
            </a:r>
            <a:r>
              <a:rPr b="1" sz="3200">
                <a:solidFill>
                  <a:srgbClr val="FFFFFF"/>
                </a:solidFill>
                <a:latin typeface="Corbel"/>
                <a:ea typeface="Corbel"/>
                <a:cs typeface="Corbel"/>
                <a:sym typeface="Corbel"/>
              </a:rPr>
              <a:t>Luminex xTAG GGP</a:t>
            </a:r>
          </a:p>
        </p:txBody>
      </p:sp>
      <p:sp>
        <p:nvSpPr>
          <p:cNvPr id="312" name="Shape 312"/>
          <p:cNvSpPr/>
          <p:nvPr/>
        </p:nvSpPr>
        <p:spPr>
          <a:xfrm>
            <a:off x="2619375" y="6359524"/>
            <a:ext cx="4500563" cy="3454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lgn="r">
              <a:spcBef>
                <a:spcPts val="800"/>
              </a:spcBef>
              <a:defRPr sz="1800">
                <a:latin typeface="Corbel"/>
                <a:ea typeface="Corbel"/>
                <a:cs typeface="Corbel"/>
                <a:sym typeface="Corbel"/>
              </a:defRPr>
            </a:lvl1pPr>
          </a:lstStyle>
          <a:p>
            <a:pPr lvl="0"/>
            <a:r>
              <a:t>Luminex xTAG GGP Package Insert</a:t>
            </a:r>
          </a:p>
        </p:txBody>
      </p:sp>
      <p:grpSp>
        <p:nvGrpSpPr>
          <p:cNvPr id="325" name="Group 325"/>
          <p:cNvGrpSpPr/>
          <p:nvPr/>
        </p:nvGrpSpPr>
        <p:grpSpPr>
          <a:xfrm>
            <a:off x="611186" y="1484311"/>
            <a:ext cx="4897440" cy="4824416"/>
            <a:chOff x="0" y="0"/>
            <a:chExt cx="4897439" cy="4824415"/>
          </a:xfrm>
        </p:grpSpPr>
        <p:sp>
          <p:nvSpPr>
            <p:cNvPr id="313" name="Shape 313"/>
            <p:cNvSpPr/>
            <p:nvPr/>
          </p:nvSpPr>
          <p:spPr>
            <a:xfrm>
              <a:off x="-1" y="-1"/>
              <a:ext cx="4897440" cy="2968620"/>
            </a:xfrm>
            <a:prstGeom prst="rect">
              <a:avLst/>
            </a:prstGeom>
            <a:solidFill>
              <a:srgbClr val="4F81BD">
                <a:alpha val="0"/>
              </a:srgbClr>
            </a:solidFill>
            <a:ln w="9525" cap="flat">
              <a:solidFill>
                <a:srgbClr val="000000"/>
              </a:solidFill>
              <a:prstDash val="solid"/>
              <a:round/>
            </a:ln>
            <a:effectLst/>
          </p:spPr>
          <p:txBody>
            <a:bodyPr wrap="square" lIns="0" tIns="0" rIns="0" bIns="0" numCol="1" anchor="ctr">
              <a:noAutofit/>
            </a:bodyPr>
            <a:lstStyle/>
            <a:p>
              <a:pPr lvl="0">
                <a:defRPr sz="1800">
                  <a:latin typeface="Corbel"/>
                  <a:ea typeface="Corbel"/>
                  <a:cs typeface="Corbel"/>
                  <a:sym typeface="Corbel"/>
                </a:defRPr>
              </a:pPr>
            </a:p>
          </p:txBody>
        </p:sp>
        <p:pic>
          <p:nvPicPr>
            <p:cNvPr id="314" name="image12.jpeg" descr="gpp-worflow-step1.jpg"/>
            <p:cNvPicPr/>
            <p:nvPr/>
          </p:nvPicPr>
          <p:blipFill>
            <a:blip r:embed="rId2">
              <a:extLst/>
            </a:blip>
            <a:stretch>
              <a:fillRect/>
            </a:stretch>
          </p:blipFill>
          <p:spPr>
            <a:xfrm>
              <a:off x="151123" y="1261744"/>
              <a:ext cx="1280412" cy="836255"/>
            </a:xfrm>
            <a:prstGeom prst="rect">
              <a:avLst/>
            </a:prstGeom>
            <a:ln w="12700" cap="flat">
              <a:noFill/>
              <a:miter lim="400000"/>
            </a:ln>
            <a:effectLst/>
          </p:spPr>
        </p:pic>
        <p:sp>
          <p:nvSpPr>
            <p:cNvPr id="315" name="Shape 315"/>
            <p:cNvSpPr/>
            <p:nvPr/>
          </p:nvSpPr>
          <p:spPr>
            <a:xfrm>
              <a:off x="1808514" y="1471046"/>
              <a:ext cx="2863068" cy="254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defRPr sz="1800">
                  <a:latin typeface="Corbel"/>
                  <a:ea typeface="Corbel"/>
                  <a:cs typeface="Corbel"/>
                  <a:sym typeface="Corbel"/>
                </a:defRPr>
              </a:lvl1pPr>
            </a:lstStyle>
            <a:p>
              <a:pPr lvl="0"/>
              <a:r>
                <a:t>Nucleic acid extraction</a:t>
              </a:r>
            </a:p>
          </p:txBody>
        </p:sp>
        <p:pic>
          <p:nvPicPr>
            <p:cNvPr id="316" name="image13.jpeg" descr="gpp-worflow-step2.jpg"/>
            <p:cNvPicPr/>
            <p:nvPr/>
          </p:nvPicPr>
          <p:blipFill>
            <a:blip r:embed="rId3">
              <a:extLst/>
            </a:blip>
            <a:stretch>
              <a:fillRect/>
            </a:stretch>
          </p:blipFill>
          <p:spPr>
            <a:xfrm>
              <a:off x="151123" y="2225644"/>
              <a:ext cx="1280412" cy="751158"/>
            </a:xfrm>
            <a:prstGeom prst="rect">
              <a:avLst/>
            </a:prstGeom>
            <a:ln w="12700" cap="flat">
              <a:noFill/>
              <a:miter lim="400000"/>
            </a:ln>
            <a:effectLst/>
          </p:spPr>
        </p:pic>
        <p:pic>
          <p:nvPicPr>
            <p:cNvPr id="317" name="image14.jpeg" descr="6032"/>
            <p:cNvPicPr/>
            <p:nvPr/>
          </p:nvPicPr>
          <p:blipFill>
            <a:blip r:embed="rId4">
              <a:extLst/>
            </a:blip>
            <a:stretch>
              <a:fillRect/>
            </a:stretch>
          </p:blipFill>
          <p:spPr>
            <a:xfrm>
              <a:off x="225856" y="-1"/>
              <a:ext cx="1204018" cy="1186468"/>
            </a:xfrm>
            <a:prstGeom prst="rect">
              <a:avLst/>
            </a:prstGeom>
            <a:ln w="12700" cap="flat">
              <a:noFill/>
              <a:miter lim="400000"/>
            </a:ln>
            <a:effectLst/>
          </p:spPr>
        </p:pic>
        <p:sp>
          <p:nvSpPr>
            <p:cNvPr id="318" name="Shape 318"/>
            <p:cNvSpPr/>
            <p:nvPr/>
          </p:nvSpPr>
          <p:spPr>
            <a:xfrm>
              <a:off x="1883246" y="418773"/>
              <a:ext cx="2637212" cy="254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defRPr sz="1800">
                  <a:latin typeface="Corbel"/>
                  <a:ea typeface="Corbel"/>
                  <a:cs typeface="Corbel"/>
                  <a:sym typeface="Corbel"/>
                </a:defRPr>
              </a:lvl1pPr>
            </a:lstStyle>
            <a:p>
              <a:pPr lvl="0"/>
              <a:r>
                <a:t>Sample preparation </a:t>
              </a:r>
            </a:p>
          </p:txBody>
        </p:sp>
        <p:sp>
          <p:nvSpPr>
            <p:cNvPr id="319" name="Shape 319"/>
            <p:cNvSpPr/>
            <p:nvPr/>
          </p:nvSpPr>
          <p:spPr>
            <a:xfrm>
              <a:off x="1883246" y="2433310"/>
              <a:ext cx="2863068" cy="254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defRPr sz="1800">
                  <a:latin typeface="Corbel"/>
                  <a:ea typeface="Corbel"/>
                  <a:cs typeface="Corbel"/>
                  <a:sym typeface="Corbel"/>
                </a:defRPr>
              </a:lvl1pPr>
            </a:lstStyle>
            <a:p>
              <a:pPr lvl="0"/>
              <a:r>
                <a:t>Multiplex amplification</a:t>
              </a:r>
            </a:p>
          </p:txBody>
        </p:sp>
        <p:sp>
          <p:nvSpPr>
            <p:cNvPr id="320" name="Shape 320"/>
            <p:cNvSpPr/>
            <p:nvPr/>
          </p:nvSpPr>
          <p:spPr>
            <a:xfrm>
              <a:off x="76392" y="3117540"/>
              <a:ext cx="4821047" cy="1706875"/>
            </a:xfrm>
            <a:prstGeom prst="rect">
              <a:avLst/>
            </a:prstGeom>
            <a:solidFill>
              <a:srgbClr val="4F81BD">
                <a:alpha val="0"/>
              </a:srgbClr>
            </a:solidFill>
            <a:ln w="9525" cap="flat">
              <a:solidFill>
                <a:srgbClr val="000000"/>
              </a:solidFill>
              <a:prstDash val="solid"/>
              <a:round/>
            </a:ln>
            <a:effectLst/>
          </p:spPr>
          <p:txBody>
            <a:bodyPr wrap="square" lIns="0" tIns="0" rIns="0" bIns="0" numCol="1" anchor="ctr">
              <a:noAutofit/>
            </a:bodyPr>
            <a:lstStyle/>
            <a:p>
              <a:pPr lvl="0">
                <a:defRPr sz="1800">
                  <a:latin typeface="Corbel"/>
                  <a:ea typeface="Corbel"/>
                  <a:cs typeface="Corbel"/>
                  <a:sym typeface="Corbel"/>
                </a:defRPr>
              </a:pPr>
            </a:p>
          </p:txBody>
        </p:sp>
        <p:pic>
          <p:nvPicPr>
            <p:cNvPr id="321" name="image15.jpeg" descr="gpp-worflow-step3.jpg"/>
            <p:cNvPicPr/>
            <p:nvPr/>
          </p:nvPicPr>
          <p:blipFill>
            <a:blip r:embed="rId5">
              <a:extLst/>
            </a:blip>
            <a:stretch>
              <a:fillRect/>
            </a:stretch>
          </p:blipFill>
          <p:spPr>
            <a:xfrm>
              <a:off x="225856" y="3264825"/>
              <a:ext cx="1280411" cy="497499"/>
            </a:xfrm>
            <a:prstGeom prst="rect">
              <a:avLst/>
            </a:prstGeom>
            <a:ln w="12700" cap="flat">
              <a:noFill/>
              <a:miter lim="400000"/>
            </a:ln>
            <a:effectLst/>
          </p:spPr>
        </p:pic>
        <p:pic>
          <p:nvPicPr>
            <p:cNvPr id="322" name="image16.jpeg" descr="gpp-worflow-step4.jpg"/>
            <p:cNvPicPr/>
            <p:nvPr/>
          </p:nvPicPr>
          <p:blipFill>
            <a:blip r:embed="rId6">
              <a:extLst/>
            </a:blip>
            <a:stretch>
              <a:fillRect/>
            </a:stretch>
          </p:blipFill>
          <p:spPr>
            <a:xfrm>
              <a:off x="225856" y="3934155"/>
              <a:ext cx="1355143" cy="839528"/>
            </a:xfrm>
            <a:prstGeom prst="rect">
              <a:avLst/>
            </a:prstGeom>
            <a:ln w="12700" cap="flat">
              <a:noFill/>
              <a:miter lim="400000"/>
            </a:ln>
            <a:effectLst/>
          </p:spPr>
        </p:pic>
        <p:sp>
          <p:nvSpPr>
            <p:cNvPr id="323" name="Shape 323"/>
            <p:cNvSpPr/>
            <p:nvPr/>
          </p:nvSpPr>
          <p:spPr>
            <a:xfrm>
              <a:off x="2034371" y="3326841"/>
              <a:ext cx="2863068" cy="254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defRPr sz="1800">
                  <a:latin typeface="Corbel"/>
                  <a:ea typeface="Corbel"/>
                  <a:cs typeface="Corbel"/>
                  <a:sym typeface="Corbel"/>
                </a:defRPr>
              </a:lvl1pPr>
            </a:lstStyle>
            <a:p>
              <a:pPr lvl="0"/>
              <a:r>
                <a:t>Bead hybridization</a:t>
              </a:r>
            </a:p>
          </p:txBody>
        </p:sp>
        <p:sp>
          <p:nvSpPr>
            <p:cNvPr id="324" name="Shape 324"/>
            <p:cNvSpPr/>
            <p:nvPr/>
          </p:nvSpPr>
          <p:spPr>
            <a:xfrm>
              <a:off x="1959639" y="3891094"/>
              <a:ext cx="2863068" cy="762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p>
              <a:pPr lvl="0">
                <a:defRPr sz="1800"/>
              </a:pPr>
              <a:r>
                <a:rPr>
                  <a:latin typeface="Corbel"/>
                  <a:ea typeface="Corbel"/>
                  <a:cs typeface="Corbel"/>
                  <a:sym typeface="Corbel"/>
                </a:rPr>
                <a:t>      Data acquisition </a:t>
              </a:r>
              <a:endParaRPr>
                <a:latin typeface="Corbel"/>
                <a:ea typeface="Corbel"/>
                <a:cs typeface="Corbel"/>
                <a:sym typeface="Corbel"/>
              </a:endParaRPr>
            </a:p>
            <a:p>
              <a:pPr lvl="0">
                <a:defRPr sz="1800"/>
              </a:pPr>
              <a:r>
                <a:rPr>
                  <a:latin typeface="Corbel"/>
                  <a:ea typeface="Corbel"/>
                  <a:cs typeface="Corbel"/>
                  <a:sym typeface="Corbel"/>
                </a:rPr>
                <a:t>	and </a:t>
              </a:r>
              <a:endParaRPr>
                <a:latin typeface="Corbel"/>
                <a:ea typeface="Corbel"/>
                <a:cs typeface="Corbel"/>
                <a:sym typeface="Corbel"/>
              </a:endParaRPr>
            </a:p>
            <a:p>
              <a:pPr lvl="0">
                <a:defRPr sz="1800"/>
              </a:pPr>
              <a:r>
                <a:rPr>
                  <a:latin typeface="Corbel"/>
                  <a:ea typeface="Corbel"/>
                  <a:cs typeface="Corbel"/>
                  <a:sym typeface="Corbel"/>
                </a:rPr>
                <a:t>         Analysis</a:t>
              </a:r>
            </a:p>
          </p:txBody>
        </p:sp>
      </p:grpSp>
      <p:sp>
        <p:nvSpPr>
          <p:cNvPr id="326" name="Shape 326"/>
          <p:cNvSpPr/>
          <p:nvPr/>
        </p:nvSpPr>
        <p:spPr>
          <a:xfrm>
            <a:off x="5651500" y="2924175"/>
            <a:ext cx="2720331" cy="497838"/>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spcBef>
                <a:spcPts val="1000"/>
              </a:spcBef>
              <a:defRPr sz="2800">
                <a:latin typeface="Corbel"/>
                <a:ea typeface="Corbel"/>
                <a:cs typeface="Corbel"/>
                <a:sym typeface="Corbel"/>
              </a:defRPr>
            </a:lvl1pPr>
          </a:lstStyle>
          <a:p>
            <a:pPr lvl="0">
              <a:defRPr sz="1800"/>
            </a:pPr>
            <a:r>
              <a:rPr sz="2800"/>
              <a:t>Pre-PCR/PCR</a:t>
            </a:r>
          </a:p>
        </p:txBody>
      </p:sp>
      <p:sp>
        <p:nvSpPr>
          <p:cNvPr id="327" name="Shape 327"/>
          <p:cNvSpPr/>
          <p:nvPr/>
        </p:nvSpPr>
        <p:spPr>
          <a:xfrm>
            <a:off x="5651500" y="5084762"/>
            <a:ext cx="2720331" cy="4978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spcBef>
                <a:spcPts val="1000"/>
              </a:spcBef>
              <a:defRPr sz="2800">
                <a:latin typeface="Corbel"/>
                <a:ea typeface="Corbel"/>
                <a:cs typeface="Corbel"/>
                <a:sym typeface="Corbel"/>
              </a:defRPr>
            </a:lvl1pPr>
          </a:lstStyle>
          <a:p>
            <a:pPr lvl="0">
              <a:defRPr sz="1800"/>
            </a:pPr>
            <a:r>
              <a:rPr sz="2800"/>
              <a:t>Post-PCR</a:t>
            </a:r>
          </a:p>
        </p:txBody>
      </p:sp>
    </p:spTree>
  </p:cSld>
  <p:clrMapOvr>
    <a:masterClrMapping/>
  </p:clrMapOvr>
  <p:transition spd="med" advClick="1"/>
</p:sld>
</file>

<file path=ppt/slides/slide3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329" name="Table 329"/>
          <p:cNvGraphicFramePr/>
          <p:nvPr/>
        </p:nvGraphicFramePr>
        <p:xfrm>
          <a:off x="898711" y="1542097"/>
          <a:ext cx="7346578" cy="5110818"/>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4865893"/>
                <a:gridCol w="1241195"/>
                <a:gridCol w="1239489"/>
              </a:tblGrid>
              <a:tr h="328499">
                <a:tc>
                  <a:txBody>
                    <a:bodyPr/>
                    <a:lstStyle/>
                    <a:p>
                      <a:pPr lvl="0" indent="457200">
                        <a:defRPr b="0" i="0" sz="1800"/>
                      </a:pPr>
                      <a:r>
                        <a:rPr b="1" i="1" sz="2000">
                          <a:sym typeface="Helvetica"/>
                        </a:rPr>
                        <a:t>Target (Analytes)</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600">
                          <a:latin typeface="Arial"/>
                          <a:ea typeface="Arial"/>
                          <a:cs typeface="Arial"/>
                        </a:rPr>
                        <a:t>Sensitivity</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600">
                          <a:latin typeface="Arial"/>
                          <a:ea typeface="Arial"/>
                          <a:cs typeface="Arial"/>
                        </a:rPr>
                        <a:t>Specificity</a:t>
                      </a:r>
                    </a:p>
                  </a:txBody>
                  <a:tcPr marL="45722" marR="45722" marT="45722" marB="45722" anchor="ctr" anchorCtr="0" horzOverflow="overflow">
                    <a:lnL w="12700">
                      <a:miter lim="400000"/>
                    </a:lnL>
                    <a:lnR w="12700">
                      <a:miter lim="400000"/>
                    </a:lnR>
                    <a:lnT w="12700">
                      <a:miter lim="400000"/>
                    </a:lnT>
                    <a:lnB w="12700">
                      <a:miter lim="400000"/>
                    </a:lnB>
                    <a:noFill/>
                  </a:tcPr>
                </a:tc>
              </a:tr>
              <a:tr h="389599">
                <a:tc>
                  <a:txBody>
                    <a:bodyPr/>
                    <a:lstStyle/>
                    <a:p>
                      <a:pPr lvl="0" algn="l" defTabSz="914400">
                        <a:defRPr b="0" i="0" sz="1800"/>
                      </a:pPr>
                      <a:r>
                        <a:rPr b="1" sz="1200">
                          <a:latin typeface="Arial"/>
                          <a:ea typeface="Arial"/>
                          <a:cs typeface="Arial"/>
                        </a:rPr>
                        <a:t>Bacteria &amp; Bacterial Toxins</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 </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 </a:t>
                      </a:r>
                    </a:p>
                  </a:txBody>
                  <a:tcPr marL="45722" marR="45722" marT="45722" marB="45722" anchor="ctr" anchorCtr="0" horzOverflow="overflow">
                    <a:lnL w="12700">
                      <a:miter lim="400000"/>
                    </a:lnL>
                    <a:lnR w="12700">
                      <a:miter lim="400000"/>
                    </a:lnR>
                    <a:lnT w="12700">
                      <a:miter lim="400000"/>
                    </a:lnT>
                    <a:lnB w="12700">
                      <a:miter lim="400000"/>
                    </a:lnB>
                    <a:noFill/>
                  </a:tcPr>
                </a:tc>
              </a:tr>
              <a:tr h="237535">
                <a:tc>
                  <a:txBody>
                    <a:bodyPr/>
                    <a:lstStyle/>
                    <a:p>
                      <a:pPr lvl="0" algn="l" defTabSz="914400">
                        <a:defRPr b="0" i="0" sz="1800"/>
                      </a:pPr>
                      <a:r>
                        <a:rPr i="1" sz="1200">
                          <a:latin typeface="Arial"/>
                          <a:ea typeface="Arial"/>
                          <a:cs typeface="Arial"/>
                        </a:rPr>
                        <a:t>Shigella</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97.7%</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97.8%</a:t>
                      </a:r>
                    </a:p>
                  </a:txBody>
                  <a:tcPr marL="45722" marR="45722" marT="45722" marB="45722" anchor="ctr" anchorCtr="0" horzOverflow="overflow">
                    <a:lnL w="12700">
                      <a:miter lim="400000"/>
                    </a:lnL>
                    <a:lnR w="12700">
                      <a:miter lim="400000"/>
                    </a:lnR>
                    <a:lnT w="12700">
                      <a:miter lim="400000"/>
                    </a:lnT>
                    <a:lnB w="12700">
                      <a:miter lim="400000"/>
                    </a:lnB>
                    <a:noFill/>
                  </a:tcPr>
                </a:tc>
              </a:tr>
              <a:tr h="237535">
                <a:tc>
                  <a:txBody>
                    <a:bodyPr/>
                    <a:lstStyle/>
                    <a:p>
                      <a:pPr lvl="0" algn="l" defTabSz="914400">
                        <a:defRPr b="0" i="0" sz="1800"/>
                      </a:pPr>
                      <a:r>
                        <a:rPr i="1" sz="1200">
                          <a:latin typeface="Arial"/>
                          <a:ea typeface="Arial"/>
                          <a:cs typeface="Arial"/>
                        </a:rPr>
                        <a:t>Campylobacter</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97.5%</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97.8%</a:t>
                      </a:r>
                    </a:p>
                  </a:txBody>
                  <a:tcPr marL="45722" marR="45722" marT="45722" marB="45722" anchor="ctr" anchorCtr="0" horzOverflow="overflow">
                    <a:lnL w="12700">
                      <a:miter lim="400000"/>
                    </a:lnL>
                    <a:lnR w="12700">
                      <a:miter lim="400000"/>
                    </a:lnR>
                    <a:lnT w="12700">
                      <a:miter lim="400000"/>
                    </a:lnT>
                    <a:lnB w="12700">
                      <a:miter lim="400000"/>
                    </a:lnB>
                    <a:noFill/>
                  </a:tcPr>
                </a:tc>
              </a:tr>
              <a:tr h="237535">
                <a:tc>
                  <a:txBody>
                    <a:bodyPr/>
                    <a:lstStyle/>
                    <a:p>
                      <a:pPr lvl="0" algn="l" defTabSz="914400">
                        <a:defRPr b="0" i="0" sz="1800"/>
                      </a:pPr>
                      <a:r>
                        <a:rPr i="1" sz="1200">
                          <a:latin typeface="Arial"/>
                          <a:ea typeface="Arial"/>
                          <a:cs typeface="Arial"/>
                        </a:rPr>
                        <a:t>Yersinia enterocolitica</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N/A*</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100.0%</a:t>
                      </a:r>
                    </a:p>
                  </a:txBody>
                  <a:tcPr marL="45722" marR="45722" marT="45722" marB="45722" anchor="ctr" anchorCtr="0" horzOverflow="overflow">
                    <a:lnL w="12700">
                      <a:miter lim="400000"/>
                    </a:lnL>
                    <a:lnR w="12700">
                      <a:miter lim="400000"/>
                    </a:lnR>
                    <a:lnT w="12700">
                      <a:miter lim="400000"/>
                    </a:lnT>
                    <a:lnB w="12700">
                      <a:miter lim="400000"/>
                    </a:lnB>
                    <a:noFill/>
                  </a:tcPr>
                </a:tc>
              </a:tr>
              <a:tr h="237535">
                <a:tc>
                  <a:txBody>
                    <a:bodyPr/>
                    <a:lstStyle/>
                    <a:p>
                      <a:pPr lvl="0" algn="l" defTabSz="914400">
                        <a:defRPr b="0" i="0" sz="1800"/>
                      </a:pPr>
                      <a:r>
                        <a:rPr sz="1200">
                          <a:latin typeface="Arial"/>
                          <a:ea typeface="Arial"/>
                          <a:cs typeface="Arial"/>
                        </a:rPr>
                        <a:t>Enterotoxigenic </a:t>
                      </a:r>
                      <a:r>
                        <a:rPr i="1" sz="1200">
                          <a:latin typeface="Arial"/>
                          <a:ea typeface="Arial"/>
                          <a:cs typeface="Arial"/>
                        </a:rPr>
                        <a:t>E. coli</a:t>
                      </a:r>
                      <a:r>
                        <a:rPr sz="1200">
                          <a:latin typeface="Arial"/>
                          <a:ea typeface="Arial"/>
                          <a:cs typeface="Arial"/>
                        </a:rPr>
                        <a:t> (ETEC) LT/ST</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N/A*</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97.3%</a:t>
                      </a:r>
                    </a:p>
                  </a:txBody>
                  <a:tcPr marL="45722" marR="45722" marT="45722" marB="45722" anchor="ctr" anchorCtr="0" horzOverflow="overflow">
                    <a:lnL w="12700">
                      <a:miter lim="400000"/>
                    </a:lnL>
                    <a:lnR w="12700">
                      <a:miter lim="400000"/>
                    </a:lnR>
                    <a:lnT w="12700">
                      <a:miter lim="400000"/>
                    </a:lnT>
                    <a:lnB w="12700">
                      <a:miter lim="400000"/>
                    </a:lnB>
                    <a:noFill/>
                  </a:tcPr>
                </a:tc>
              </a:tr>
              <a:tr h="237535">
                <a:tc>
                  <a:txBody>
                    <a:bodyPr/>
                    <a:lstStyle/>
                    <a:p>
                      <a:pPr lvl="0" algn="l" defTabSz="914400">
                        <a:defRPr b="0" i="0" sz="1800"/>
                      </a:pPr>
                      <a:r>
                        <a:rPr i="1" sz="1200">
                          <a:latin typeface="Arial"/>
                          <a:ea typeface="Arial"/>
                          <a:cs typeface="Arial"/>
                        </a:rPr>
                        <a:t>E. coli</a:t>
                      </a:r>
                      <a:r>
                        <a:rPr sz="1200">
                          <a:latin typeface="Arial"/>
                          <a:ea typeface="Arial"/>
                          <a:cs typeface="Arial"/>
                        </a:rPr>
                        <a:t> O157</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88.2%</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98.8%</a:t>
                      </a:r>
                    </a:p>
                  </a:txBody>
                  <a:tcPr marL="45722" marR="45722" marT="45722" marB="45722" anchor="ctr" anchorCtr="0" horzOverflow="overflow">
                    <a:lnL w="12700">
                      <a:miter lim="400000"/>
                    </a:lnL>
                    <a:lnR w="12700">
                      <a:miter lim="400000"/>
                    </a:lnR>
                    <a:lnT w="12700">
                      <a:miter lim="400000"/>
                    </a:lnT>
                    <a:lnB w="12700">
                      <a:miter lim="400000"/>
                    </a:lnB>
                    <a:noFill/>
                  </a:tcPr>
                </a:tc>
              </a:tr>
              <a:tr h="237535">
                <a:tc>
                  <a:txBody>
                    <a:bodyPr/>
                    <a:lstStyle/>
                    <a:p>
                      <a:pPr lvl="0" algn="l" defTabSz="914400">
                        <a:defRPr b="0" i="0" sz="1800"/>
                      </a:pPr>
                      <a:r>
                        <a:rPr sz="1200">
                          <a:latin typeface="Arial"/>
                          <a:ea typeface="Arial"/>
                          <a:cs typeface="Arial"/>
                        </a:rPr>
                        <a:t>Shiga-like Toxin producing </a:t>
                      </a:r>
                      <a:r>
                        <a:rPr i="1" sz="1200">
                          <a:latin typeface="Arial"/>
                          <a:ea typeface="Arial"/>
                          <a:cs typeface="Arial"/>
                        </a:rPr>
                        <a:t>E. coli</a:t>
                      </a:r>
                      <a:r>
                        <a:rPr sz="1200">
                          <a:latin typeface="Arial"/>
                          <a:ea typeface="Arial"/>
                          <a:cs typeface="Arial"/>
                        </a:rPr>
                        <a:t> (STEC) </a:t>
                      </a:r>
                      <a:r>
                        <a:rPr i="1" sz="1200">
                          <a:latin typeface="Arial"/>
                          <a:ea typeface="Arial"/>
                          <a:cs typeface="Arial"/>
                        </a:rPr>
                        <a:t>stx 1/stx 2</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100.0%</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99%</a:t>
                      </a:r>
                    </a:p>
                  </a:txBody>
                  <a:tcPr marL="45722" marR="45722" marT="45722" marB="45722" anchor="ctr" anchorCtr="0" horzOverflow="overflow">
                    <a:lnL w="12700">
                      <a:miter lim="400000"/>
                    </a:lnL>
                    <a:lnR w="12700">
                      <a:miter lim="400000"/>
                    </a:lnR>
                    <a:lnT w="12700">
                      <a:miter lim="400000"/>
                    </a:lnT>
                    <a:lnB w="12700">
                      <a:miter lim="400000"/>
                    </a:lnB>
                    <a:noFill/>
                  </a:tcPr>
                </a:tc>
              </a:tr>
              <a:tr h="237535">
                <a:tc>
                  <a:txBody>
                    <a:bodyPr/>
                    <a:lstStyle/>
                    <a:p>
                      <a:pPr lvl="0" algn="l" defTabSz="914400">
                        <a:defRPr b="0" i="0" sz="1800"/>
                      </a:pPr>
                      <a:r>
                        <a:rPr i="1" sz="1200">
                          <a:latin typeface="Arial"/>
                          <a:ea typeface="Arial"/>
                          <a:cs typeface="Arial"/>
                        </a:rPr>
                        <a:t>Salmonella</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82.1%</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99.1%</a:t>
                      </a:r>
                    </a:p>
                  </a:txBody>
                  <a:tcPr marL="45722" marR="45722" marT="45722" marB="45722" anchor="ctr" anchorCtr="0" horzOverflow="overflow">
                    <a:lnL w="12700">
                      <a:miter lim="400000"/>
                    </a:lnL>
                    <a:lnR w="12700">
                      <a:miter lim="400000"/>
                    </a:lnR>
                    <a:lnT w="12700">
                      <a:miter lim="400000"/>
                    </a:lnT>
                    <a:lnB w="12700">
                      <a:miter lim="400000"/>
                    </a:lnB>
                    <a:noFill/>
                  </a:tcPr>
                </a:tc>
              </a:tr>
              <a:tr h="237535">
                <a:tc>
                  <a:txBody>
                    <a:bodyPr/>
                    <a:lstStyle/>
                    <a:p>
                      <a:pPr lvl="0" algn="l" defTabSz="914400">
                        <a:defRPr b="0" i="0" sz="1800"/>
                      </a:pPr>
                      <a:r>
                        <a:rPr i="1" sz="1200">
                          <a:latin typeface="Arial"/>
                          <a:ea typeface="Arial"/>
                          <a:cs typeface="Arial"/>
                        </a:rPr>
                        <a:t>Clostridium difficile</a:t>
                      </a:r>
                      <a:r>
                        <a:rPr sz="1200">
                          <a:latin typeface="Arial"/>
                          <a:ea typeface="Arial"/>
                          <a:cs typeface="Arial"/>
                        </a:rPr>
                        <a:t>Toxin A/B</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97.7%</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94.9%</a:t>
                      </a:r>
                    </a:p>
                  </a:txBody>
                  <a:tcPr marL="45722" marR="45722" marT="45722" marB="45722" anchor="ctr" anchorCtr="0" horzOverflow="overflow">
                    <a:lnL w="12700">
                      <a:miter lim="400000"/>
                    </a:lnL>
                    <a:lnR w="12700">
                      <a:miter lim="400000"/>
                    </a:lnR>
                    <a:lnT w="12700">
                      <a:miter lim="400000"/>
                    </a:lnT>
                    <a:lnB w="12700">
                      <a:miter lim="400000"/>
                    </a:lnB>
                    <a:noFill/>
                  </a:tcPr>
                </a:tc>
              </a:tr>
              <a:tr h="231345">
                <a:tc>
                  <a:txBody>
                    <a:bodyPr/>
                    <a:lstStyle/>
                    <a:p>
                      <a:pPr lvl="0" algn="l" defTabSz="914400">
                        <a:defRPr b="0" i="0" sz="1800"/>
                      </a:pPr>
                      <a:r>
                        <a:rPr i="1" sz="1200">
                          <a:latin typeface="Arial"/>
                          <a:ea typeface="Arial"/>
                          <a:cs typeface="Arial"/>
                        </a:rPr>
                        <a:t>Vibrio cholerae</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N/A*</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100.0%</a:t>
                      </a:r>
                    </a:p>
                  </a:txBody>
                  <a:tcPr marL="45722" marR="45722" marT="45722" marB="45722" anchor="ctr" anchorCtr="0" horzOverflow="overflow">
                    <a:lnL w="12700">
                      <a:miter lim="400000"/>
                    </a:lnL>
                    <a:lnR w="12700">
                      <a:miter lim="400000"/>
                    </a:lnR>
                    <a:lnT w="12700">
                      <a:miter lim="400000"/>
                    </a:lnT>
                    <a:lnB w="12700">
                      <a:miter lim="400000"/>
                    </a:lnB>
                    <a:noFill/>
                  </a:tcPr>
                </a:tc>
              </a:tr>
              <a:tr h="231345">
                <a:tc>
                  <a:txBody>
                    <a:bodyPr/>
                    <a:lstStyle/>
                    <a:p>
                      <a:pPr lvl="0" algn="l" defTabSz="914400">
                        <a:defRPr b="0" i="0" sz="1800"/>
                      </a:pPr>
                      <a:r>
                        <a:rPr b="1" sz="1200">
                          <a:latin typeface="Arial"/>
                          <a:ea typeface="Arial"/>
                          <a:cs typeface="Arial"/>
                        </a:rPr>
                        <a:t>Viruses</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 </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 </a:t>
                      </a:r>
                    </a:p>
                  </a:txBody>
                  <a:tcPr marL="45722" marR="45722" marT="45722" marB="45722" anchor="ctr" anchorCtr="0" horzOverflow="overflow">
                    <a:lnL w="12700">
                      <a:miter lim="400000"/>
                    </a:lnL>
                    <a:lnR w="12700">
                      <a:miter lim="400000"/>
                    </a:lnR>
                    <a:lnT w="12700">
                      <a:miter lim="400000"/>
                    </a:lnT>
                    <a:lnB w="12700">
                      <a:miter lim="400000"/>
                    </a:lnB>
                    <a:noFill/>
                  </a:tcPr>
                </a:tc>
              </a:tr>
              <a:tr h="231345">
                <a:tc>
                  <a:txBody>
                    <a:bodyPr/>
                    <a:lstStyle/>
                    <a:p>
                      <a:pPr lvl="0" algn="l" defTabSz="914400">
                        <a:defRPr b="0" i="0" sz="1800"/>
                      </a:pPr>
                      <a:r>
                        <a:rPr b="1" sz="1200">
                          <a:solidFill>
                            <a:srgbClr val="0000FF"/>
                          </a:solidFill>
                          <a:latin typeface="Arial"/>
                          <a:ea typeface="Arial"/>
                          <a:cs typeface="Arial"/>
                        </a:rPr>
                        <a:t>Adenovirus 40/41</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b="1" sz="1200">
                          <a:solidFill>
                            <a:srgbClr val="0000FF"/>
                          </a:solidFill>
                          <a:latin typeface="Arial"/>
                          <a:ea typeface="Arial"/>
                          <a:cs typeface="Arial"/>
                        </a:rPr>
                        <a:t>100.0%</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b="1" sz="1200">
                          <a:solidFill>
                            <a:srgbClr val="0000FF"/>
                          </a:solidFill>
                          <a:latin typeface="Arial"/>
                          <a:ea typeface="Arial"/>
                          <a:cs typeface="Arial"/>
                        </a:rPr>
                        <a:t>100.0%</a:t>
                      </a:r>
                    </a:p>
                  </a:txBody>
                  <a:tcPr marL="45722" marR="45722" marT="45722" marB="45722" anchor="ctr" anchorCtr="0" horzOverflow="overflow">
                    <a:lnL w="12700">
                      <a:miter lim="400000"/>
                    </a:lnL>
                    <a:lnR w="12700">
                      <a:miter lim="400000"/>
                    </a:lnR>
                    <a:lnT w="12700">
                      <a:miter lim="400000"/>
                    </a:lnT>
                    <a:lnB w="12700">
                      <a:miter lim="400000"/>
                    </a:lnB>
                    <a:noFill/>
                  </a:tcPr>
                </a:tc>
              </a:tr>
              <a:tr h="231345">
                <a:tc>
                  <a:txBody>
                    <a:bodyPr/>
                    <a:lstStyle/>
                    <a:p>
                      <a:pPr lvl="0" algn="l" defTabSz="914400">
                        <a:defRPr b="0" i="0" sz="1800"/>
                      </a:pPr>
                      <a:r>
                        <a:rPr b="1" sz="1200">
                          <a:solidFill>
                            <a:srgbClr val="0000FF"/>
                          </a:solidFill>
                          <a:latin typeface="Arial"/>
                          <a:ea typeface="Arial"/>
                          <a:cs typeface="Arial"/>
                        </a:rPr>
                        <a:t>Rotavirus A</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b="1" sz="1200">
                          <a:solidFill>
                            <a:srgbClr val="0000FF"/>
                          </a:solidFill>
                          <a:latin typeface="Arial"/>
                          <a:ea typeface="Arial"/>
                          <a:cs typeface="Arial"/>
                        </a:rPr>
                        <a:t>94.7%</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b="1" sz="1200">
                          <a:solidFill>
                            <a:srgbClr val="0000FF"/>
                          </a:solidFill>
                          <a:latin typeface="Arial"/>
                          <a:ea typeface="Arial"/>
                          <a:cs typeface="Arial"/>
                        </a:rPr>
                        <a:t>99.8%</a:t>
                      </a:r>
                    </a:p>
                  </a:txBody>
                  <a:tcPr marL="45722" marR="45722" marT="45722" marB="45722" anchor="ctr" anchorCtr="0" horzOverflow="overflow">
                    <a:lnL w="12700">
                      <a:miter lim="400000"/>
                    </a:lnL>
                    <a:lnR w="12700">
                      <a:miter lim="400000"/>
                    </a:lnR>
                    <a:lnT w="12700">
                      <a:miter lim="400000"/>
                    </a:lnT>
                    <a:lnB w="12700">
                      <a:miter lim="400000"/>
                    </a:lnB>
                    <a:noFill/>
                  </a:tcPr>
                </a:tc>
              </a:tr>
              <a:tr h="231345">
                <a:tc>
                  <a:txBody>
                    <a:bodyPr/>
                    <a:lstStyle/>
                    <a:p>
                      <a:pPr lvl="0" algn="l" defTabSz="914400">
                        <a:defRPr b="0" i="0" sz="1800"/>
                      </a:pPr>
                      <a:r>
                        <a:rPr b="1" sz="1200">
                          <a:solidFill>
                            <a:srgbClr val="0000FF"/>
                          </a:solidFill>
                          <a:latin typeface="Arial"/>
                          <a:ea typeface="Arial"/>
                          <a:cs typeface="Arial"/>
                        </a:rPr>
                        <a:t>Norovirus GI/GII</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b="1" sz="1200">
                          <a:solidFill>
                            <a:srgbClr val="0000FF"/>
                          </a:solidFill>
                          <a:latin typeface="Arial"/>
                          <a:ea typeface="Arial"/>
                          <a:cs typeface="Arial"/>
                        </a:rPr>
                        <a:t>93.5%</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b="1" sz="1200">
                          <a:solidFill>
                            <a:srgbClr val="0000FF"/>
                          </a:solidFill>
                          <a:latin typeface="Arial"/>
                          <a:ea typeface="Arial"/>
                          <a:cs typeface="Arial"/>
                        </a:rPr>
                        <a:t>98%</a:t>
                      </a:r>
                    </a:p>
                  </a:txBody>
                  <a:tcPr marL="45722" marR="45722" marT="45722" marB="45722" anchor="ctr" anchorCtr="0" horzOverflow="overflow">
                    <a:lnL w="12700">
                      <a:miter lim="400000"/>
                    </a:lnL>
                    <a:lnR w="12700">
                      <a:miter lim="400000"/>
                    </a:lnR>
                    <a:lnT w="12700">
                      <a:miter lim="400000"/>
                    </a:lnT>
                    <a:lnB w="12700">
                      <a:miter lim="400000"/>
                    </a:lnB>
                    <a:noFill/>
                  </a:tcPr>
                </a:tc>
              </a:tr>
              <a:tr h="231345">
                <a:tc>
                  <a:txBody>
                    <a:bodyPr/>
                    <a:lstStyle/>
                    <a:p>
                      <a:pPr lvl="0" algn="l" defTabSz="914400">
                        <a:defRPr b="0" i="0" sz="1800"/>
                      </a:pPr>
                      <a:r>
                        <a:rPr b="1" sz="1200">
                          <a:latin typeface="Arial"/>
                          <a:ea typeface="Arial"/>
                          <a:cs typeface="Arial"/>
                        </a:rPr>
                        <a:t>Parasites</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 </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 </a:t>
                      </a:r>
                    </a:p>
                  </a:txBody>
                  <a:tcPr marL="45722" marR="45722" marT="45722" marB="45722" anchor="ctr" anchorCtr="0" horzOverflow="overflow">
                    <a:lnL w="12700">
                      <a:miter lim="400000"/>
                    </a:lnL>
                    <a:lnR w="12700">
                      <a:miter lim="400000"/>
                    </a:lnR>
                    <a:lnT w="12700">
                      <a:miter lim="400000"/>
                    </a:lnT>
                    <a:lnB w="12700">
                      <a:miter lim="400000"/>
                    </a:lnB>
                    <a:noFill/>
                  </a:tcPr>
                </a:tc>
              </a:tr>
              <a:tr h="231345">
                <a:tc>
                  <a:txBody>
                    <a:bodyPr/>
                    <a:lstStyle/>
                    <a:p>
                      <a:pPr lvl="0" algn="l" defTabSz="914400">
                        <a:defRPr b="0" i="0" sz="1800"/>
                      </a:pPr>
                      <a:r>
                        <a:rPr i="1" sz="1200">
                          <a:latin typeface="Arial"/>
                          <a:ea typeface="Arial"/>
                          <a:cs typeface="Arial"/>
                        </a:rPr>
                        <a:t>Giardia lamblia</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100.0%</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98.2%</a:t>
                      </a:r>
                    </a:p>
                  </a:txBody>
                  <a:tcPr marL="45722" marR="45722" marT="45722" marB="45722" anchor="ctr" anchorCtr="0" horzOverflow="overflow">
                    <a:lnL w="12700">
                      <a:miter lim="400000"/>
                    </a:lnL>
                    <a:lnR w="12700">
                      <a:miter lim="400000"/>
                    </a:lnR>
                    <a:lnT w="12700">
                      <a:miter lim="400000"/>
                    </a:lnT>
                    <a:lnB w="12700">
                      <a:miter lim="400000"/>
                    </a:lnB>
                    <a:noFill/>
                  </a:tcPr>
                </a:tc>
              </a:tr>
              <a:tr h="231345">
                <a:tc>
                  <a:txBody>
                    <a:bodyPr/>
                    <a:lstStyle/>
                    <a:p>
                      <a:pPr lvl="0" algn="l" defTabSz="914400">
                        <a:defRPr b="0" i="0" sz="1800"/>
                      </a:pPr>
                      <a:r>
                        <a:rPr i="1" sz="1200">
                          <a:latin typeface="Arial"/>
                          <a:ea typeface="Arial"/>
                          <a:cs typeface="Arial"/>
                        </a:rPr>
                        <a:t>Cryptosporidium</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87.5%</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100%</a:t>
                      </a:r>
                    </a:p>
                  </a:txBody>
                  <a:tcPr marL="45722" marR="45722" marT="45722" marB="45722" anchor="ctr" anchorCtr="0" horzOverflow="overflow">
                    <a:lnL w="12700">
                      <a:miter lim="400000"/>
                    </a:lnL>
                    <a:lnR w="12700">
                      <a:miter lim="400000"/>
                    </a:lnR>
                    <a:lnT w="12700">
                      <a:miter lim="400000"/>
                    </a:lnT>
                    <a:lnB w="12700">
                      <a:miter lim="400000"/>
                    </a:lnB>
                    <a:noFill/>
                  </a:tcPr>
                </a:tc>
              </a:tr>
              <a:tr h="231345">
                <a:tc>
                  <a:txBody>
                    <a:bodyPr/>
                    <a:lstStyle/>
                    <a:p>
                      <a:pPr lvl="0" algn="l" defTabSz="914400">
                        <a:defRPr b="0" i="0" sz="1800"/>
                      </a:pPr>
                      <a:r>
                        <a:rPr i="1" sz="1200">
                          <a:latin typeface="Arial"/>
                          <a:ea typeface="Arial"/>
                          <a:cs typeface="Arial"/>
                        </a:rPr>
                        <a:t>Entamoeba histolytica</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100.0%</a:t>
                      </a:r>
                    </a:p>
                  </a:txBody>
                  <a:tcPr marL="45722" marR="45722" marT="45722" marB="45722" anchor="ctr" anchorCtr="0" horzOverflow="overflow">
                    <a:lnL w="12700">
                      <a:miter lim="400000"/>
                    </a:lnL>
                    <a:lnR w="12700">
                      <a:miter lim="400000"/>
                    </a:lnR>
                    <a:lnT w="12700">
                      <a:miter lim="400000"/>
                    </a:lnT>
                    <a:lnB w="12700">
                      <a:miter lim="400000"/>
                    </a:lnB>
                    <a:noFill/>
                  </a:tcPr>
                </a:tc>
                <a:tc>
                  <a:txBody>
                    <a:bodyPr/>
                    <a:lstStyle/>
                    <a:p>
                      <a:pPr lvl="0" algn="ctr" defTabSz="914400">
                        <a:defRPr b="0" i="0" sz="1800"/>
                      </a:pPr>
                      <a:r>
                        <a:rPr sz="1200">
                          <a:latin typeface="Arial"/>
                          <a:ea typeface="Arial"/>
                          <a:cs typeface="Arial"/>
                        </a:rPr>
                        <a:t>99.4%</a:t>
                      </a:r>
                    </a:p>
                  </a:txBody>
                  <a:tcPr marL="45722" marR="45722" marT="45722" marB="45722" anchor="ctr" anchorCtr="0" horzOverflow="overflow">
                    <a:lnL w="12700">
                      <a:miter lim="400000"/>
                    </a:lnL>
                    <a:lnR w="12700">
                      <a:miter lim="400000"/>
                    </a:lnR>
                    <a:lnT w="12700">
                      <a:miter lim="400000"/>
                    </a:lnT>
                    <a:lnB w="12700">
                      <a:miter lim="400000"/>
                    </a:lnB>
                    <a:noFill/>
                  </a:tcPr>
                </a:tc>
              </a:tr>
              <a:tr h="410328">
                <a:tc gridSpan="3">
                  <a:txBody>
                    <a:bodyPr/>
                    <a:lstStyle/>
                    <a:p>
                      <a:pPr lvl="0" algn="l" defTabSz="914400">
                        <a:defRPr b="0" i="0" sz="1800"/>
                      </a:pPr>
                      <a:r>
                        <a:rPr sz="900">
                          <a:latin typeface="Arial"/>
                          <a:ea typeface="Arial"/>
                          <a:cs typeface="Arial"/>
                        </a:rPr>
                        <a:t>*Due to low sample size, clinical sensitivity was not assessed for ETEC, </a:t>
                      </a:r>
                      <a:r>
                        <a:rPr i="1" sz="900">
                          <a:latin typeface="Arial"/>
                          <a:ea typeface="Arial"/>
                          <a:cs typeface="Arial"/>
                        </a:rPr>
                        <a:t>Yersinia enterocolitica</a:t>
                      </a:r>
                      <a:r>
                        <a:rPr sz="900">
                          <a:latin typeface="Arial"/>
                          <a:ea typeface="Arial"/>
                          <a:cs typeface="Arial"/>
                        </a:rPr>
                        <a:t> and </a:t>
                      </a:r>
                      <a:r>
                        <a:rPr i="1" sz="900">
                          <a:latin typeface="Arial"/>
                          <a:ea typeface="Arial"/>
                          <a:cs typeface="Arial"/>
                        </a:rPr>
                        <a:t>Vibrio cholerae</a:t>
                      </a:r>
                      <a:r>
                        <a:rPr sz="900">
                          <a:latin typeface="Arial"/>
                          <a:ea typeface="Arial"/>
                          <a:cs typeface="Arial"/>
                        </a:rPr>
                        <a:t>. However, analytical accuracy for these analytes was demonstrated in the limit of detection and reactivity studies with cultural isolates or plasmids.</a:t>
                      </a:r>
                    </a:p>
                  </a:txBody>
                  <a:tcPr marL="45722" marR="45722" marT="45722" marB="45722" anchor="ctr" anchorCtr="0" horzOverflow="overflow">
                    <a:lnL w="12700">
                      <a:miter lim="400000"/>
                    </a:lnL>
                    <a:lnR w="12700">
                      <a:miter lim="400000"/>
                    </a:lnR>
                    <a:lnT w="12700">
                      <a:miter lim="400000"/>
                    </a:lnT>
                    <a:lnB w="12700">
                      <a:miter lim="400000"/>
                    </a:lnB>
                    <a:noFill/>
                  </a:tcPr>
                </a:tc>
                <a:tc hMerge="1">
                  <a:tcPr/>
                </a:tc>
                <a:tc hMerge="1">
                  <a:tcPr/>
                </a:tc>
              </a:tr>
            </a:tbl>
          </a:graphicData>
        </a:graphic>
      </p:graphicFrame>
      <p:sp>
        <p:nvSpPr>
          <p:cNvPr id="330" name="Shape 330"/>
          <p:cNvSpPr/>
          <p:nvPr/>
        </p:nvSpPr>
        <p:spPr>
          <a:xfrm>
            <a:off x="1874837" y="201137"/>
            <a:ext cx="7346579" cy="10566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a:defRPr sz="1800"/>
            </a:pPr>
            <a:r>
              <a:rPr b="1" sz="3200">
                <a:solidFill>
                  <a:srgbClr val="FFCC00"/>
                </a:solidFill>
                <a:latin typeface="Corbel"/>
                <a:ea typeface="Corbel"/>
                <a:cs typeface="Corbel"/>
                <a:sym typeface="Corbel"/>
              </a:rPr>
              <a:t>FDA/Health Canada-cleared molecular multiplex GE tests: </a:t>
            </a:r>
            <a:r>
              <a:rPr b="1" sz="3200">
                <a:solidFill>
                  <a:srgbClr val="FFFFFF"/>
                </a:solidFill>
                <a:latin typeface="Corbel"/>
                <a:ea typeface="Corbel"/>
                <a:cs typeface="Corbel"/>
                <a:sym typeface="Corbel"/>
              </a:rPr>
              <a:t>Luminex xTAG GGP</a:t>
            </a:r>
          </a:p>
        </p:txBody>
      </p:sp>
    </p:spTree>
  </p:cSld>
  <p:clrMapOvr>
    <a:masterClrMapping/>
  </p:clrMapOvr>
  <p:transition spd="med" advClick="1"/>
</p:sld>
</file>

<file path=ppt/slides/slide3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32" name="Shape 332"/>
          <p:cNvSpPr/>
          <p:nvPr/>
        </p:nvSpPr>
        <p:spPr>
          <a:xfrm>
            <a:off x="539749" y="1628775"/>
            <a:ext cx="7920040" cy="560469"/>
          </a:xfrm>
          <a:prstGeom prst="rect">
            <a:avLst/>
          </a:prstGeom>
          <a:ln w="12700">
            <a:miter lim="400000"/>
          </a:ln>
          <a:extLst>
            <a:ext uri="{C572A759-6A51-4108-AA02-DFA0A04FC94B}">
              <ma14:wrappingTextBoxFlag xmlns:ma14="http://schemas.microsoft.com/office/mac/drawingml/2011/main" val="1"/>
            </a:ext>
          </a:extLst>
        </p:spPr>
        <p:txBody>
          <a:bodyPr lIns="45284" tIns="45284" rIns="45284" bIns="45284">
            <a:spAutoFit/>
          </a:bodyPr>
          <a:lstStyle>
            <a:lvl1pPr algn="ctr">
              <a:defRPr sz="3200">
                <a:solidFill>
                  <a:srgbClr val="07345F"/>
                </a:solidFill>
                <a:effectLst>
                  <a:outerShdw sx="100000" sy="100000" kx="0" ky="0" algn="b" rotWithShape="0" blurRad="12700" dist="25400" dir="2700000">
                    <a:srgbClr val="000000"/>
                  </a:outerShdw>
                </a:effectLst>
                <a:latin typeface="Corbel"/>
                <a:ea typeface="Corbel"/>
                <a:cs typeface="Corbel"/>
                <a:sym typeface="Corbel"/>
              </a:defRPr>
            </a:lvl1pPr>
          </a:lstStyle>
          <a:p>
            <a:pPr lvl="0">
              <a:defRPr sz="1800">
                <a:solidFill>
                  <a:srgbClr val="000000"/>
                </a:solidFill>
                <a:effectLst/>
              </a:defRPr>
            </a:pPr>
            <a:r>
              <a:rPr sz="3200">
                <a:solidFill>
                  <a:srgbClr val="07345F"/>
                </a:solidFill>
                <a:effectLst>
                  <a:outerShdw sx="100000" sy="100000" kx="0" ky="0" algn="b" rotWithShape="0" blurRad="12700" dist="25400" dir="2700000">
                    <a:srgbClr val="000000"/>
                  </a:outerShdw>
                </a:effectLst>
              </a:rPr>
              <a:t>2 minutes of hands-on-time !</a:t>
            </a:r>
          </a:p>
        </p:txBody>
      </p:sp>
      <p:pic>
        <p:nvPicPr>
          <p:cNvPr id="333" name="image34.png"/>
          <p:cNvPicPr/>
          <p:nvPr/>
        </p:nvPicPr>
        <p:blipFill>
          <a:blip r:embed="rId2">
            <a:extLst/>
          </a:blip>
          <a:stretch>
            <a:fillRect/>
          </a:stretch>
        </p:blipFill>
        <p:spPr>
          <a:xfrm>
            <a:off x="3282950" y="2787650"/>
            <a:ext cx="2659064" cy="1711325"/>
          </a:xfrm>
          <a:prstGeom prst="rect">
            <a:avLst/>
          </a:prstGeom>
          <a:ln w="12700">
            <a:miter lim="400000"/>
          </a:ln>
        </p:spPr>
      </p:pic>
      <p:pic>
        <p:nvPicPr>
          <p:cNvPr id="334" name="image35.png" descr="Transfer Pipet copy.png"/>
          <p:cNvPicPr/>
          <p:nvPr/>
        </p:nvPicPr>
        <p:blipFill>
          <a:blip r:embed="rId3">
            <a:extLst/>
          </a:blip>
          <a:stretch>
            <a:fillRect/>
          </a:stretch>
        </p:blipFill>
        <p:spPr>
          <a:xfrm rot="19645261">
            <a:off x="2271711" y="2805111"/>
            <a:ext cx="334964" cy="819152"/>
          </a:xfrm>
          <a:prstGeom prst="rect">
            <a:avLst/>
          </a:prstGeom>
          <a:ln w="12700">
            <a:miter lim="400000"/>
          </a:ln>
        </p:spPr>
      </p:pic>
      <p:pic>
        <p:nvPicPr>
          <p:cNvPr id="335" name="image36.png" descr="Swabs copy.png"/>
          <p:cNvPicPr/>
          <p:nvPr/>
        </p:nvPicPr>
        <p:blipFill>
          <a:blip r:embed="rId4">
            <a:extLst/>
          </a:blip>
          <a:stretch>
            <a:fillRect/>
          </a:stretch>
        </p:blipFill>
        <p:spPr>
          <a:xfrm>
            <a:off x="866775" y="2670175"/>
            <a:ext cx="577850" cy="1897064"/>
          </a:xfrm>
          <a:prstGeom prst="rect">
            <a:avLst/>
          </a:prstGeom>
          <a:ln w="12700">
            <a:miter lim="400000"/>
          </a:ln>
        </p:spPr>
      </p:pic>
      <p:pic>
        <p:nvPicPr>
          <p:cNvPr id="336" name="image37.png" descr="Loading Block Action copy.png"/>
          <p:cNvPicPr/>
          <p:nvPr/>
        </p:nvPicPr>
        <p:blipFill>
          <a:blip r:embed="rId5">
            <a:extLst/>
          </a:blip>
          <a:stretch>
            <a:fillRect/>
          </a:stretch>
        </p:blipFill>
        <p:spPr>
          <a:xfrm>
            <a:off x="2063750" y="4656137"/>
            <a:ext cx="3705225" cy="2143127"/>
          </a:xfrm>
          <a:prstGeom prst="rect">
            <a:avLst/>
          </a:prstGeom>
          <a:ln w="12700">
            <a:miter lim="400000"/>
          </a:ln>
        </p:spPr>
      </p:pic>
      <p:pic>
        <p:nvPicPr>
          <p:cNvPr id="337" name="image38.png" descr="Load FilmArray copy.png"/>
          <p:cNvPicPr/>
          <p:nvPr/>
        </p:nvPicPr>
        <p:blipFill>
          <a:blip r:embed="rId6">
            <a:extLst/>
          </a:blip>
          <a:stretch>
            <a:fillRect/>
          </a:stretch>
        </p:blipFill>
        <p:spPr>
          <a:xfrm>
            <a:off x="5929312" y="4598987"/>
            <a:ext cx="2606677" cy="2259014"/>
          </a:xfrm>
          <a:prstGeom prst="rect">
            <a:avLst/>
          </a:prstGeom>
          <a:ln w="12700">
            <a:miter lim="400000"/>
          </a:ln>
        </p:spPr>
      </p:pic>
      <p:sp>
        <p:nvSpPr>
          <p:cNvPr id="338" name="Shape 338"/>
          <p:cNvSpPr/>
          <p:nvPr/>
        </p:nvSpPr>
        <p:spPr>
          <a:xfrm>
            <a:off x="4298950" y="5670550"/>
            <a:ext cx="236539" cy="220664"/>
          </a:xfrm>
          <a:prstGeom prst="rect">
            <a:avLst/>
          </a:prstGeom>
          <a:solidFill>
            <a:srgbClr val="191919"/>
          </a:solidFill>
          <a:ln w="12700">
            <a:miter lim="400000"/>
          </a:ln>
        </p:spPr>
        <p:txBody>
          <a:bodyPr lIns="0" tIns="0" rIns="0" bIns="0"/>
          <a:lstStyle/>
          <a:p>
            <a:pPr lvl="0">
              <a:defRPr sz="2400">
                <a:latin typeface="Times"/>
                <a:ea typeface="Times"/>
                <a:cs typeface="Times"/>
                <a:sym typeface="Times"/>
              </a:defRPr>
            </a:pPr>
          </a:p>
        </p:txBody>
      </p:sp>
      <p:sp>
        <p:nvSpPr>
          <p:cNvPr id="339" name="Shape 339"/>
          <p:cNvSpPr/>
          <p:nvPr/>
        </p:nvSpPr>
        <p:spPr>
          <a:xfrm>
            <a:off x="2789236" y="5670550"/>
            <a:ext cx="236539" cy="220664"/>
          </a:xfrm>
          <a:prstGeom prst="rect">
            <a:avLst/>
          </a:prstGeom>
          <a:solidFill>
            <a:srgbClr val="191919"/>
          </a:solidFill>
          <a:ln w="12700">
            <a:miter lim="400000"/>
          </a:ln>
        </p:spPr>
        <p:txBody>
          <a:bodyPr lIns="0" tIns="0" rIns="0" bIns="0"/>
          <a:lstStyle/>
          <a:p>
            <a:pPr lvl="0">
              <a:defRPr sz="2400">
                <a:latin typeface="Times"/>
                <a:ea typeface="Times"/>
                <a:cs typeface="Times"/>
                <a:sym typeface="Times"/>
              </a:defRPr>
            </a:pPr>
          </a:p>
        </p:txBody>
      </p:sp>
      <p:sp>
        <p:nvSpPr>
          <p:cNvPr id="340" name="Shape 340"/>
          <p:cNvSpPr/>
          <p:nvPr/>
        </p:nvSpPr>
        <p:spPr>
          <a:xfrm flipV="1">
            <a:off x="1168399" y="3224211"/>
            <a:ext cx="3376615" cy="617539"/>
          </a:xfrm>
          <a:prstGeom prst="line">
            <a:avLst/>
          </a:prstGeom>
          <a:ln w="38100">
            <a:solidFill/>
            <a:round/>
            <a:tailEnd type="triangle"/>
          </a:ln>
        </p:spPr>
        <p:txBody>
          <a:bodyPr lIns="0" tIns="0" rIns="0" bIns="0"/>
          <a:lstStyle/>
          <a:p>
            <a:pPr lvl="0" defTabSz="457200">
              <a:defRPr sz="1200"/>
            </a:pPr>
          </a:p>
        </p:txBody>
      </p:sp>
      <p:sp>
        <p:nvSpPr>
          <p:cNvPr id="341" name="Shape 341"/>
          <p:cNvSpPr/>
          <p:nvPr/>
        </p:nvSpPr>
        <p:spPr>
          <a:xfrm flipV="1">
            <a:off x="4479923" y="5654673"/>
            <a:ext cx="2014540" cy="528640"/>
          </a:xfrm>
          <a:prstGeom prst="line">
            <a:avLst/>
          </a:prstGeom>
          <a:ln w="38100">
            <a:solidFill/>
            <a:round/>
            <a:tailEnd type="triangle"/>
          </a:ln>
        </p:spPr>
        <p:txBody>
          <a:bodyPr lIns="0" tIns="0" rIns="0" bIns="0"/>
          <a:lstStyle/>
          <a:p>
            <a:pPr lvl="0" defTabSz="457200">
              <a:defRPr sz="1200"/>
            </a:pPr>
          </a:p>
        </p:txBody>
      </p:sp>
      <p:sp>
        <p:nvSpPr>
          <p:cNvPr id="342" name="Shape 342"/>
          <p:cNvSpPr/>
          <p:nvPr/>
        </p:nvSpPr>
        <p:spPr>
          <a:xfrm>
            <a:off x="6254750" y="3205161"/>
            <a:ext cx="1517650" cy="590551"/>
          </a:xfrm>
          <a:prstGeom prst="rect">
            <a:avLst/>
          </a:prstGeom>
          <a:gradFill>
            <a:gsLst>
              <a:gs pos="0">
                <a:srgbClr val="C9B5E8"/>
              </a:gs>
              <a:gs pos="35000">
                <a:srgbClr val="D9CBEE"/>
              </a:gs>
              <a:gs pos="100000">
                <a:srgbClr val="F0EAF9"/>
              </a:gs>
            </a:gsLst>
            <a:lin ang="16200000"/>
          </a:gradFill>
          <a:ln w="6350" cap="rnd">
            <a:solidFill>
              <a:srgbClr val="7D60A0"/>
            </a:solidFill>
            <a:round/>
          </a:ln>
          <a:effectLst>
            <a:outerShdw sx="100000" sy="100000" kx="0" ky="0" algn="b" rotWithShape="0" blurRad="12700" dist="25000" dir="5400000">
              <a:srgbClr val="808080">
                <a:alpha val="37998"/>
              </a:srgbClr>
            </a:outerShdw>
          </a:effectLst>
          <a:extLst>
            <a:ext uri="{C572A759-6A51-4108-AA02-DFA0A04FC94B}">
              <ma14:wrappingTextBoxFlag xmlns:ma14="http://schemas.microsoft.com/office/mac/drawingml/2011/main" val="1"/>
            </a:ext>
          </a:extLst>
        </p:spPr>
        <p:txBody>
          <a:bodyPr lIns="0" tIns="0" rIns="0" bIns="0">
            <a:spAutoFit/>
          </a:bodyPr>
          <a:lstStyle/>
          <a:p>
            <a:pPr lvl="0">
              <a:defRPr sz="1800"/>
            </a:pPr>
            <a:r>
              <a:rPr sz="2000">
                <a:latin typeface="Corbel"/>
                <a:ea typeface="Corbel"/>
                <a:cs typeface="Corbel"/>
                <a:sym typeface="Corbel"/>
              </a:rPr>
              <a:t>Add Sample </a:t>
            </a:r>
            <a:endParaRPr sz="2000">
              <a:latin typeface="Corbel"/>
              <a:ea typeface="Corbel"/>
              <a:cs typeface="Corbel"/>
              <a:sym typeface="Corbel"/>
            </a:endParaRPr>
          </a:p>
          <a:p>
            <a:pPr lvl="0">
              <a:defRPr sz="1800"/>
            </a:pPr>
            <a:r>
              <a:rPr sz="2000">
                <a:latin typeface="Corbel"/>
                <a:ea typeface="Corbel"/>
                <a:cs typeface="Corbel"/>
                <a:sym typeface="Corbel"/>
              </a:rPr>
              <a:t>to Pouch</a:t>
            </a:r>
          </a:p>
        </p:txBody>
      </p:sp>
      <p:sp>
        <p:nvSpPr>
          <p:cNvPr id="343" name="Shape 343"/>
          <p:cNvSpPr/>
          <p:nvPr/>
        </p:nvSpPr>
        <p:spPr>
          <a:xfrm>
            <a:off x="1066800" y="5715000"/>
            <a:ext cx="1398588" cy="590550"/>
          </a:xfrm>
          <a:prstGeom prst="rect">
            <a:avLst/>
          </a:prstGeom>
          <a:gradFill>
            <a:gsLst>
              <a:gs pos="0">
                <a:srgbClr val="C9B5E8"/>
              </a:gs>
              <a:gs pos="35000">
                <a:srgbClr val="D9CBEE"/>
              </a:gs>
              <a:gs pos="100000">
                <a:srgbClr val="F0EAF9"/>
              </a:gs>
            </a:gsLst>
            <a:lin ang="16200000"/>
          </a:gradFill>
          <a:ln w="6350" cap="rnd">
            <a:solidFill>
              <a:srgbClr val="7D60A0"/>
            </a:solidFill>
            <a:round/>
          </a:ln>
          <a:effectLst>
            <a:outerShdw sx="100000" sy="100000" kx="0" ky="0" algn="b" rotWithShape="0" blurRad="12700" dist="25000" dir="5400000">
              <a:srgbClr val="808080">
                <a:alpha val="37998"/>
              </a:srgbClr>
            </a:outerShdw>
          </a:effectLst>
          <a:extLst>
            <a:ext uri="{C572A759-6A51-4108-AA02-DFA0A04FC94B}">
              <ma14:wrappingTextBoxFlag xmlns:ma14="http://schemas.microsoft.com/office/mac/drawingml/2011/main" val="1"/>
            </a:ext>
          </a:extLst>
        </p:spPr>
        <p:txBody>
          <a:bodyPr lIns="0" tIns="0" rIns="0" bIns="0">
            <a:spAutoFit/>
          </a:bodyPr>
          <a:lstStyle/>
          <a:p>
            <a:pPr lvl="0" algn="r">
              <a:defRPr sz="1800"/>
            </a:pPr>
            <a:r>
              <a:rPr sz="2000">
                <a:latin typeface="Corbel"/>
                <a:ea typeface="Corbel"/>
                <a:cs typeface="Corbel"/>
                <a:sym typeface="Corbel"/>
              </a:rPr>
              <a:t>Add Buffer </a:t>
            </a:r>
            <a:endParaRPr sz="2000">
              <a:latin typeface="Corbel"/>
              <a:ea typeface="Corbel"/>
              <a:cs typeface="Corbel"/>
              <a:sym typeface="Corbel"/>
            </a:endParaRPr>
          </a:p>
          <a:p>
            <a:pPr lvl="0" algn="r">
              <a:defRPr sz="1800"/>
            </a:pPr>
            <a:r>
              <a:rPr sz="2000">
                <a:latin typeface="Corbel"/>
                <a:ea typeface="Corbel"/>
                <a:cs typeface="Corbel"/>
                <a:sym typeface="Corbel"/>
              </a:rPr>
              <a:t>to Pouch</a:t>
            </a:r>
          </a:p>
        </p:txBody>
      </p:sp>
      <p:sp>
        <p:nvSpPr>
          <p:cNvPr id="344" name="Shape 344"/>
          <p:cNvSpPr/>
          <p:nvPr/>
        </p:nvSpPr>
        <p:spPr>
          <a:xfrm>
            <a:off x="2195512" y="263525"/>
            <a:ext cx="6516688" cy="9779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lgn="ctr">
              <a:defRPr sz="1800"/>
            </a:pPr>
            <a:r>
              <a:rPr b="1" sz="3600">
                <a:solidFill>
                  <a:srgbClr val="FFC800"/>
                </a:solidFill>
                <a:latin typeface="Tahoma"/>
                <a:ea typeface="Tahoma"/>
                <a:cs typeface="Tahoma"/>
                <a:sym typeface="Tahoma"/>
              </a:rPr>
              <a:t>FilmArray GE Panel </a:t>
            </a:r>
            <a:endParaRPr b="1" sz="3600">
              <a:solidFill>
                <a:srgbClr val="FFC800"/>
              </a:solidFill>
              <a:latin typeface="Corbel"/>
              <a:ea typeface="Corbel"/>
              <a:cs typeface="Corbel"/>
              <a:sym typeface="Corbel"/>
            </a:endParaRPr>
          </a:p>
          <a:p>
            <a:pPr lvl="0" algn="ctr">
              <a:defRPr sz="1800"/>
            </a:pPr>
            <a:r>
              <a:rPr b="1" sz="2800">
                <a:solidFill>
                  <a:srgbClr val="FFC800"/>
                </a:solidFill>
                <a:latin typeface="Tahoma"/>
                <a:ea typeface="Tahoma"/>
                <a:cs typeface="Tahoma"/>
                <a:sym typeface="Tahoma"/>
              </a:rPr>
              <a:t>(BioFire Diagnostics)</a:t>
            </a:r>
          </a:p>
        </p:txBody>
      </p:sp>
    </p:spTree>
  </p:cSld>
  <p:clrMapOvr>
    <a:masterClrMapping/>
  </p:clrMapOvr>
  <p:transition spd="med" advClick="1"/>
</p:sld>
</file>

<file path=ppt/slides/slide3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46" name="Shape 346"/>
          <p:cNvSpPr/>
          <p:nvPr/>
        </p:nvSpPr>
        <p:spPr>
          <a:xfrm>
            <a:off x="1619250" y="135890"/>
            <a:ext cx="6624638" cy="108712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lgn="ctr">
              <a:lnSpc>
                <a:spcPct val="120000"/>
              </a:lnSpc>
              <a:defRPr sz="1800"/>
            </a:pPr>
            <a:r>
              <a:rPr b="1" sz="3600">
                <a:solidFill>
                  <a:srgbClr val="FFC800"/>
                </a:solidFill>
                <a:latin typeface="Tahoma"/>
                <a:ea typeface="Tahoma"/>
                <a:cs typeface="Tahoma"/>
                <a:sym typeface="Tahoma"/>
              </a:rPr>
              <a:t>FilmArray GE Panel </a:t>
            </a:r>
            <a:endParaRPr b="1" sz="3600">
              <a:solidFill>
                <a:srgbClr val="FFC800"/>
              </a:solidFill>
              <a:latin typeface="Corbel"/>
              <a:ea typeface="Corbel"/>
              <a:cs typeface="Corbel"/>
              <a:sym typeface="Corbel"/>
            </a:endParaRPr>
          </a:p>
          <a:p>
            <a:pPr lvl="0" algn="ctr">
              <a:lnSpc>
                <a:spcPct val="120000"/>
              </a:lnSpc>
              <a:defRPr sz="1800"/>
            </a:pPr>
            <a:r>
              <a:rPr b="1" sz="2800">
                <a:solidFill>
                  <a:srgbClr val="FFC800"/>
                </a:solidFill>
                <a:latin typeface="Tahoma"/>
                <a:ea typeface="Tahoma"/>
                <a:cs typeface="Tahoma"/>
                <a:sym typeface="Tahoma"/>
              </a:rPr>
              <a:t>(BioFire Diagnostics)</a:t>
            </a:r>
          </a:p>
        </p:txBody>
      </p:sp>
      <p:sp>
        <p:nvSpPr>
          <p:cNvPr id="347" name="Shape 347"/>
          <p:cNvSpPr/>
          <p:nvPr/>
        </p:nvSpPr>
        <p:spPr>
          <a:xfrm>
            <a:off x="468311" y="1468437"/>
            <a:ext cx="3311528" cy="56921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a:defRPr sz="1800"/>
            </a:pPr>
            <a:r>
              <a:rPr b="1" sz="1900" u="sng">
                <a:latin typeface="Corbel"/>
                <a:ea typeface="Corbel"/>
                <a:cs typeface="Corbel"/>
                <a:sym typeface="Corbel"/>
              </a:rPr>
              <a:t>Bacteria</a:t>
            </a:r>
            <a:endParaRPr b="1" sz="1900" u="sng">
              <a:latin typeface="Corbel"/>
              <a:ea typeface="Corbel"/>
              <a:cs typeface="Corbel"/>
              <a:sym typeface="Corbel"/>
            </a:endParaRPr>
          </a:p>
          <a:p>
            <a:pPr lvl="0">
              <a:defRPr sz="1800"/>
            </a:pPr>
            <a:r>
              <a:rPr sz="1900">
                <a:latin typeface="Corbel"/>
                <a:ea typeface="Corbel"/>
                <a:cs typeface="Corbel"/>
                <a:sym typeface="Corbel"/>
              </a:rPr>
              <a:t>Diarrheagenic </a:t>
            </a:r>
            <a:r>
              <a:rPr i="1" sz="1900">
                <a:latin typeface="Corbel"/>
                <a:ea typeface="Corbel"/>
                <a:cs typeface="Corbel"/>
                <a:sym typeface="Corbel"/>
              </a:rPr>
              <a:t>E. coli </a:t>
            </a:r>
            <a:endParaRPr sz="1900">
              <a:latin typeface="Corbel"/>
              <a:ea typeface="Corbel"/>
              <a:cs typeface="Corbel"/>
              <a:sym typeface="Corbel"/>
            </a:endParaRPr>
          </a:p>
          <a:p>
            <a:pPr lvl="0">
              <a:defRPr sz="1800"/>
            </a:pPr>
            <a:r>
              <a:rPr sz="1900">
                <a:latin typeface="Corbel"/>
                <a:ea typeface="Corbel"/>
                <a:cs typeface="Corbel"/>
                <a:sym typeface="Corbel"/>
              </a:rPr>
              <a:t>     • ETEC </a:t>
            </a:r>
            <a:endParaRPr sz="1900">
              <a:latin typeface="Corbel"/>
              <a:ea typeface="Corbel"/>
              <a:cs typeface="Corbel"/>
              <a:sym typeface="Corbel"/>
            </a:endParaRPr>
          </a:p>
          <a:p>
            <a:pPr lvl="0">
              <a:defRPr sz="1800"/>
            </a:pPr>
            <a:r>
              <a:rPr sz="1900">
                <a:latin typeface="Corbel"/>
                <a:ea typeface="Corbel"/>
                <a:cs typeface="Corbel"/>
                <a:sym typeface="Corbel"/>
              </a:rPr>
              <a:t>     • EPEC </a:t>
            </a:r>
            <a:endParaRPr sz="1900">
              <a:latin typeface="Corbel"/>
              <a:ea typeface="Corbel"/>
              <a:cs typeface="Corbel"/>
              <a:sym typeface="Corbel"/>
            </a:endParaRPr>
          </a:p>
          <a:p>
            <a:pPr lvl="4" indent="457200">
              <a:defRPr sz="1800"/>
            </a:pPr>
            <a:r>
              <a:rPr sz="1900">
                <a:latin typeface="Corbel"/>
                <a:ea typeface="Corbel"/>
                <a:cs typeface="Corbel"/>
                <a:sym typeface="Corbel"/>
              </a:rPr>
              <a:t>     • STEC/EHEC </a:t>
            </a:r>
            <a:endParaRPr sz="1900">
              <a:latin typeface="Corbel"/>
              <a:ea typeface="Corbel"/>
              <a:cs typeface="Corbel"/>
              <a:sym typeface="Corbel"/>
            </a:endParaRPr>
          </a:p>
          <a:p>
            <a:pPr lvl="4" indent="457200">
              <a:defRPr sz="1800"/>
            </a:pPr>
            <a:r>
              <a:rPr sz="1900">
                <a:latin typeface="Corbel"/>
                <a:ea typeface="Corbel"/>
                <a:cs typeface="Corbel"/>
                <a:sym typeface="Corbel"/>
              </a:rPr>
              <a:t>         -O157:H7 </a:t>
            </a:r>
            <a:endParaRPr sz="1900">
              <a:latin typeface="Corbel"/>
              <a:ea typeface="Corbel"/>
              <a:cs typeface="Corbel"/>
              <a:sym typeface="Corbel"/>
            </a:endParaRPr>
          </a:p>
          <a:p>
            <a:pPr lvl="4" indent="457200">
              <a:defRPr sz="1800"/>
            </a:pPr>
            <a:r>
              <a:rPr sz="1900">
                <a:latin typeface="Corbel"/>
                <a:ea typeface="Corbel"/>
                <a:cs typeface="Corbel"/>
                <a:sym typeface="Corbel"/>
              </a:rPr>
              <a:t>     • EIEC </a:t>
            </a:r>
            <a:endParaRPr sz="1900">
              <a:latin typeface="Corbel"/>
              <a:ea typeface="Corbel"/>
              <a:cs typeface="Corbel"/>
              <a:sym typeface="Corbel"/>
            </a:endParaRPr>
          </a:p>
          <a:p>
            <a:pPr lvl="4" indent="457200">
              <a:defRPr sz="1800"/>
            </a:pPr>
            <a:r>
              <a:rPr sz="1900">
                <a:latin typeface="Corbel"/>
                <a:ea typeface="Corbel"/>
                <a:cs typeface="Corbel"/>
                <a:sym typeface="Corbel"/>
              </a:rPr>
              <a:t>     • EAEC</a:t>
            </a:r>
            <a:endParaRPr sz="1900">
              <a:latin typeface="Corbel"/>
              <a:ea typeface="Corbel"/>
              <a:cs typeface="Corbel"/>
              <a:sym typeface="Corbel"/>
            </a:endParaRPr>
          </a:p>
          <a:p>
            <a:pPr lvl="4" indent="457200">
              <a:defRPr sz="1800"/>
            </a:pPr>
            <a:r>
              <a:rPr i="1" sz="1900">
                <a:latin typeface="Corbel"/>
                <a:ea typeface="Corbel"/>
                <a:cs typeface="Corbel"/>
                <a:sym typeface="Corbel"/>
              </a:rPr>
              <a:t>Aeromonas spp.</a:t>
            </a:r>
            <a:endParaRPr sz="1900">
              <a:latin typeface="Corbel"/>
              <a:ea typeface="Corbel"/>
              <a:cs typeface="Corbel"/>
              <a:sym typeface="Corbel"/>
            </a:endParaRPr>
          </a:p>
          <a:p>
            <a:pPr lvl="4" indent="457200">
              <a:defRPr sz="1800"/>
            </a:pPr>
            <a:r>
              <a:rPr i="1" sz="1900">
                <a:latin typeface="Corbel"/>
                <a:ea typeface="Corbel"/>
                <a:cs typeface="Corbel"/>
                <a:sym typeface="Corbel"/>
              </a:rPr>
              <a:t>     • Salmonella spp.</a:t>
            </a:r>
            <a:endParaRPr sz="1900">
              <a:latin typeface="Corbel"/>
              <a:ea typeface="Corbel"/>
              <a:cs typeface="Corbel"/>
              <a:sym typeface="Corbel"/>
            </a:endParaRPr>
          </a:p>
          <a:p>
            <a:pPr lvl="4" indent="457200">
              <a:defRPr sz="1800"/>
            </a:pPr>
            <a:r>
              <a:rPr i="1" sz="1900">
                <a:latin typeface="Corbel"/>
                <a:ea typeface="Corbel"/>
                <a:cs typeface="Corbel"/>
                <a:sym typeface="Corbel"/>
              </a:rPr>
              <a:t>     • Vibrio spp. </a:t>
            </a:r>
            <a:endParaRPr sz="1900">
              <a:latin typeface="Corbel"/>
              <a:ea typeface="Corbel"/>
              <a:cs typeface="Corbel"/>
              <a:sym typeface="Corbel"/>
            </a:endParaRPr>
          </a:p>
          <a:p>
            <a:pPr lvl="0">
              <a:defRPr sz="1800"/>
            </a:pPr>
            <a:r>
              <a:rPr i="1" sz="1900">
                <a:latin typeface="Corbel"/>
                <a:ea typeface="Corbel"/>
                <a:cs typeface="Corbel"/>
                <a:sym typeface="Corbel"/>
              </a:rPr>
              <a:t>        -V. cholorae</a:t>
            </a:r>
            <a:endParaRPr sz="1900">
              <a:latin typeface="Corbel"/>
              <a:ea typeface="Corbel"/>
              <a:cs typeface="Corbel"/>
              <a:sym typeface="Corbel"/>
            </a:endParaRPr>
          </a:p>
          <a:p>
            <a:pPr lvl="4" indent="457200">
              <a:defRPr sz="1800"/>
            </a:pPr>
            <a:r>
              <a:rPr i="1" sz="1900">
                <a:latin typeface="Corbel"/>
                <a:ea typeface="Corbel"/>
                <a:cs typeface="Corbel"/>
                <a:sym typeface="Corbel"/>
              </a:rPr>
              <a:t>     • Shigella spp. </a:t>
            </a:r>
            <a:endParaRPr sz="1900">
              <a:latin typeface="Corbel"/>
              <a:ea typeface="Corbel"/>
              <a:cs typeface="Corbel"/>
              <a:sym typeface="Corbel"/>
            </a:endParaRPr>
          </a:p>
          <a:p>
            <a:pPr lvl="4" indent="457200">
              <a:defRPr sz="1800"/>
            </a:pPr>
            <a:r>
              <a:rPr i="1" sz="1900">
                <a:latin typeface="Corbel"/>
                <a:ea typeface="Corbel"/>
                <a:cs typeface="Corbel"/>
                <a:sym typeface="Corbel"/>
              </a:rPr>
              <a:t>       -S. dysenteriae</a:t>
            </a:r>
            <a:endParaRPr sz="1900">
              <a:latin typeface="Corbel"/>
              <a:ea typeface="Corbel"/>
              <a:cs typeface="Corbel"/>
              <a:sym typeface="Corbel"/>
            </a:endParaRPr>
          </a:p>
          <a:p>
            <a:pPr lvl="4" indent="457200">
              <a:defRPr sz="1800"/>
            </a:pPr>
            <a:r>
              <a:rPr i="1" sz="1900">
                <a:latin typeface="Corbel"/>
                <a:ea typeface="Corbel"/>
                <a:cs typeface="Corbel"/>
                <a:sym typeface="Corbel"/>
              </a:rPr>
              <a:t>     • Campylobacter </a:t>
            </a:r>
            <a:r>
              <a:rPr sz="1900">
                <a:latin typeface="Corbel"/>
                <a:ea typeface="Corbel"/>
                <a:cs typeface="Corbel"/>
                <a:sym typeface="Corbel"/>
              </a:rPr>
              <a:t>group</a:t>
            </a:r>
            <a:endParaRPr sz="1900">
              <a:latin typeface="Corbel"/>
              <a:ea typeface="Corbel"/>
              <a:cs typeface="Corbel"/>
              <a:sym typeface="Corbel"/>
            </a:endParaRPr>
          </a:p>
          <a:p>
            <a:pPr lvl="4" indent="457200">
              <a:defRPr sz="1800"/>
            </a:pPr>
            <a:r>
              <a:rPr i="1" sz="1900">
                <a:latin typeface="Corbel"/>
                <a:ea typeface="Corbel"/>
                <a:cs typeface="Corbel"/>
                <a:sym typeface="Corbel"/>
              </a:rPr>
              <a:t>     • Yersinia enterocolitica</a:t>
            </a:r>
            <a:endParaRPr sz="1900">
              <a:latin typeface="Corbel"/>
              <a:ea typeface="Corbel"/>
              <a:cs typeface="Corbel"/>
              <a:sym typeface="Corbel"/>
            </a:endParaRPr>
          </a:p>
          <a:p>
            <a:pPr lvl="4" indent="457200">
              <a:defRPr sz="1800"/>
            </a:pPr>
            <a:r>
              <a:rPr i="1" sz="1900">
                <a:latin typeface="Corbel"/>
                <a:ea typeface="Corbel"/>
                <a:cs typeface="Corbel"/>
                <a:sym typeface="Corbel"/>
              </a:rPr>
              <a:t>     • Clostridium difficile </a:t>
            </a:r>
            <a:endParaRPr sz="1900">
              <a:latin typeface="Corbel"/>
              <a:ea typeface="Corbel"/>
              <a:cs typeface="Corbel"/>
              <a:sym typeface="Corbel"/>
            </a:endParaRPr>
          </a:p>
          <a:p>
            <a:pPr lvl="4" indent="457200">
              <a:defRPr sz="1800"/>
            </a:pPr>
            <a:r>
              <a:rPr i="1" sz="1900">
                <a:latin typeface="Corbel"/>
                <a:ea typeface="Corbel"/>
                <a:cs typeface="Corbel"/>
                <a:sym typeface="Corbel"/>
              </a:rPr>
              <a:t>       -C.difficile Nap1*</a:t>
            </a:r>
            <a:endParaRPr sz="1900">
              <a:latin typeface="Corbel"/>
              <a:ea typeface="Corbel"/>
              <a:cs typeface="Corbel"/>
              <a:sym typeface="Corbel"/>
            </a:endParaRPr>
          </a:p>
          <a:p>
            <a:pPr lvl="4" indent="457200">
              <a:defRPr sz="1800"/>
            </a:pPr>
            <a:r>
              <a:rPr i="1" sz="1900">
                <a:latin typeface="Corbel"/>
                <a:ea typeface="Corbel"/>
                <a:cs typeface="Corbel"/>
                <a:sym typeface="Corbel"/>
              </a:rPr>
              <a:t>     • Plesiomonas shigelloides*</a:t>
            </a:r>
          </a:p>
        </p:txBody>
      </p:sp>
      <p:sp>
        <p:nvSpPr>
          <p:cNvPr id="348" name="Shape 348"/>
          <p:cNvSpPr/>
          <p:nvPr/>
        </p:nvSpPr>
        <p:spPr>
          <a:xfrm>
            <a:off x="4271962" y="1471612"/>
            <a:ext cx="4572002" cy="47142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a:defRPr sz="1800"/>
            </a:pPr>
            <a:r>
              <a:rPr b="1" u="sng">
                <a:latin typeface="Corbel"/>
                <a:ea typeface="Corbel"/>
                <a:cs typeface="Corbel"/>
                <a:sym typeface="Corbel"/>
              </a:rPr>
              <a:t>Viruses</a:t>
            </a:r>
            <a:endParaRPr b="1" u="sng">
              <a:latin typeface="Corbel"/>
              <a:ea typeface="Corbel"/>
              <a:cs typeface="Corbel"/>
              <a:sym typeface="Corbel"/>
            </a:endParaRPr>
          </a:p>
          <a:p>
            <a:pPr lvl="0">
              <a:defRPr sz="1800"/>
            </a:pPr>
            <a:r>
              <a:rPr sz="2000">
                <a:latin typeface="Corbel"/>
                <a:ea typeface="Corbel"/>
                <a:cs typeface="Corbel"/>
                <a:sym typeface="Corbel"/>
              </a:rPr>
              <a:t>Norovirus (GI, GII, and GIV)</a:t>
            </a:r>
            <a:endParaRPr sz="2000">
              <a:latin typeface="Corbel"/>
              <a:ea typeface="Corbel"/>
              <a:cs typeface="Corbel"/>
              <a:sym typeface="Corbel"/>
            </a:endParaRPr>
          </a:p>
          <a:p>
            <a:pPr lvl="0">
              <a:defRPr sz="1800"/>
            </a:pPr>
            <a:r>
              <a:rPr sz="2000">
                <a:latin typeface="Corbel"/>
                <a:ea typeface="Corbel"/>
                <a:cs typeface="Corbel"/>
                <a:sym typeface="Corbel"/>
              </a:rPr>
              <a:t>Adenovirus F (40/41)</a:t>
            </a:r>
            <a:endParaRPr sz="2000">
              <a:latin typeface="Corbel"/>
              <a:ea typeface="Corbel"/>
              <a:cs typeface="Corbel"/>
              <a:sym typeface="Corbel"/>
            </a:endParaRPr>
          </a:p>
          <a:p>
            <a:pPr lvl="0">
              <a:defRPr sz="1800"/>
            </a:pPr>
            <a:r>
              <a:rPr sz="2000">
                <a:latin typeface="Corbel"/>
                <a:ea typeface="Corbel"/>
                <a:cs typeface="Corbel"/>
                <a:sym typeface="Corbel"/>
              </a:rPr>
              <a:t>Rotavirus (A, B, and C)</a:t>
            </a:r>
            <a:endParaRPr sz="2000">
              <a:latin typeface="Corbel"/>
              <a:ea typeface="Corbel"/>
              <a:cs typeface="Corbel"/>
              <a:sym typeface="Corbel"/>
            </a:endParaRPr>
          </a:p>
          <a:p>
            <a:pPr lvl="0">
              <a:defRPr sz="1800"/>
            </a:pPr>
            <a:r>
              <a:rPr sz="2000">
                <a:latin typeface="Corbel"/>
                <a:ea typeface="Corbel"/>
                <a:cs typeface="Corbel"/>
                <a:sym typeface="Corbel"/>
              </a:rPr>
              <a:t>Human Astrovirus*</a:t>
            </a:r>
            <a:endParaRPr sz="2000">
              <a:latin typeface="Corbel"/>
              <a:ea typeface="Corbel"/>
              <a:cs typeface="Corbel"/>
              <a:sym typeface="Corbel"/>
            </a:endParaRPr>
          </a:p>
          <a:p>
            <a:pPr lvl="0">
              <a:defRPr sz="1800"/>
            </a:pPr>
            <a:r>
              <a:rPr sz="2000">
                <a:latin typeface="Corbel"/>
                <a:ea typeface="Corbel"/>
                <a:cs typeface="Corbel"/>
                <a:sym typeface="Corbel"/>
              </a:rPr>
              <a:t>Sapovirus*</a:t>
            </a:r>
            <a:endParaRPr sz="2000">
              <a:latin typeface="Corbel"/>
              <a:ea typeface="Corbel"/>
              <a:cs typeface="Corbel"/>
              <a:sym typeface="Corbel"/>
            </a:endParaRPr>
          </a:p>
          <a:p>
            <a:pPr lvl="0">
              <a:defRPr sz="1800"/>
            </a:pPr>
            <a:endParaRPr sz="2000" u="sng">
              <a:solidFill>
                <a:srgbClr val="211D1E"/>
              </a:solidFill>
              <a:latin typeface="Corbel"/>
              <a:ea typeface="Corbel"/>
              <a:cs typeface="Corbel"/>
              <a:sym typeface="Corbel"/>
            </a:endParaRPr>
          </a:p>
          <a:p>
            <a:pPr lvl="0">
              <a:defRPr sz="1800"/>
            </a:pPr>
            <a:r>
              <a:rPr sz="2000" u="sng">
                <a:solidFill>
                  <a:srgbClr val="211D1E"/>
                </a:solidFill>
                <a:latin typeface="Corbel"/>
                <a:ea typeface="Corbel"/>
                <a:cs typeface="Corbel"/>
                <a:sym typeface="Corbel"/>
              </a:rPr>
              <a:t>Protozoa</a:t>
            </a:r>
            <a:endParaRPr sz="2000">
              <a:solidFill>
                <a:srgbClr val="211D1E"/>
              </a:solidFill>
              <a:latin typeface="Corbel"/>
              <a:ea typeface="Corbel"/>
              <a:cs typeface="Corbel"/>
              <a:sym typeface="Corbel"/>
            </a:endParaRPr>
          </a:p>
          <a:p>
            <a:pPr lvl="0">
              <a:defRPr sz="1800"/>
            </a:pPr>
            <a:r>
              <a:rPr sz="2000">
                <a:solidFill>
                  <a:srgbClr val="211D1E"/>
                </a:solidFill>
                <a:latin typeface="Corbel"/>
                <a:ea typeface="Corbel"/>
                <a:cs typeface="Corbel"/>
                <a:sym typeface="Corbel"/>
              </a:rPr>
              <a:t>Cryptosporidium group</a:t>
            </a:r>
            <a:endParaRPr sz="2000">
              <a:solidFill>
                <a:srgbClr val="211D1E"/>
              </a:solidFill>
              <a:latin typeface="Corbel"/>
              <a:ea typeface="Corbel"/>
              <a:cs typeface="Corbel"/>
              <a:sym typeface="Corbel"/>
            </a:endParaRPr>
          </a:p>
          <a:p>
            <a:pPr lvl="0">
              <a:defRPr sz="1800"/>
            </a:pPr>
            <a:r>
              <a:rPr sz="2000">
                <a:solidFill>
                  <a:srgbClr val="211D1E"/>
                </a:solidFill>
                <a:latin typeface="Corbel"/>
                <a:ea typeface="Corbel"/>
                <a:cs typeface="Corbel"/>
                <a:sym typeface="Corbel"/>
              </a:rPr>
              <a:t>Giardia lamblia</a:t>
            </a:r>
            <a:endParaRPr sz="2000">
              <a:solidFill>
                <a:srgbClr val="211D1E"/>
              </a:solidFill>
              <a:latin typeface="Corbel"/>
              <a:ea typeface="Corbel"/>
              <a:cs typeface="Corbel"/>
              <a:sym typeface="Corbel"/>
            </a:endParaRPr>
          </a:p>
          <a:p>
            <a:pPr lvl="0">
              <a:defRPr sz="1800"/>
            </a:pPr>
            <a:r>
              <a:rPr sz="2000">
                <a:solidFill>
                  <a:srgbClr val="211D1E"/>
                </a:solidFill>
                <a:latin typeface="Corbel"/>
                <a:ea typeface="Corbel"/>
                <a:cs typeface="Corbel"/>
                <a:sym typeface="Corbel"/>
              </a:rPr>
              <a:t>Entamoeba histolytica</a:t>
            </a:r>
            <a:endParaRPr sz="2000">
              <a:solidFill>
                <a:srgbClr val="211D1E"/>
              </a:solidFill>
              <a:latin typeface="Corbel"/>
              <a:ea typeface="Corbel"/>
              <a:cs typeface="Corbel"/>
              <a:sym typeface="Corbel"/>
            </a:endParaRPr>
          </a:p>
          <a:p>
            <a:pPr lvl="0">
              <a:defRPr sz="1800"/>
            </a:pPr>
            <a:r>
              <a:rPr sz="2000">
                <a:solidFill>
                  <a:srgbClr val="211D1E"/>
                </a:solidFill>
                <a:latin typeface="Corbel"/>
                <a:ea typeface="Corbel"/>
                <a:cs typeface="Corbel"/>
                <a:sym typeface="Corbel"/>
              </a:rPr>
              <a:t>Cyclospora cayetanensis*</a:t>
            </a:r>
            <a:endParaRPr sz="2000">
              <a:solidFill>
                <a:srgbClr val="211D1E"/>
              </a:solidFill>
              <a:latin typeface="Corbel"/>
              <a:ea typeface="Corbel"/>
              <a:cs typeface="Corbel"/>
              <a:sym typeface="Corbel"/>
            </a:endParaRPr>
          </a:p>
          <a:p>
            <a:pPr lvl="0">
              <a:defRPr sz="1800"/>
            </a:pPr>
            <a:endParaRPr sz="2000">
              <a:solidFill>
                <a:srgbClr val="211D1E"/>
              </a:solidFill>
              <a:latin typeface="Corbel"/>
              <a:ea typeface="Corbel"/>
              <a:cs typeface="Corbel"/>
              <a:sym typeface="Corbel"/>
            </a:endParaRPr>
          </a:p>
          <a:p>
            <a:pPr lvl="0">
              <a:defRPr sz="1800"/>
            </a:pPr>
            <a:r>
              <a:rPr sz="2000">
                <a:latin typeface="Corbel"/>
                <a:ea typeface="Corbel"/>
                <a:cs typeface="Corbel"/>
                <a:sym typeface="Corbel"/>
              </a:rPr>
              <a:t>*Assays added to panel subsequent to presented data set.</a:t>
            </a:r>
            <a:endParaRPr>
              <a:latin typeface="Corbel"/>
              <a:ea typeface="Corbel"/>
              <a:cs typeface="Corbel"/>
              <a:sym typeface="Corbel"/>
            </a:endParaRPr>
          </a:p>
          <a:p>
            <a:pPr lvl="0">
              <a:defRPr sz="1800"/>
            </a:pPr>
            <a:r>
              <a:rPr u="sng">
                <a:solidFill>
                  <a:srgbClr val="0000FF"/>
                </a:solidFill>
                <a:uFill>
                  <a:solidFill>
                    <a:srgbClr val="0000FF"/>
                  </a:solidFill>
                </a:uFill>
                <a:latin typeface="Corbel"/>
                <a:ea typeface="Corbel"/>
                <a:cs typeface="Corbel"/>
                <a:sym typeface="Corbel"/>
                <a:hlinkClick r:id="rId2" invalidUrl="" action="" tgtFrame="" tooltip="" history="1" highlightClick="0" endSnd="0"/>
              </a:rPr>
              <a:t>http://filmarray.com/the-evidence</a:t>
            </a:r>
          </a:p>
        </p:txBody>
      </p:sp>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6" name="Shape 76"/>
          <p:cNvSpPr/>
          <p:nvPr/>
        </p:nvSpPr>
        <p:spPr>
          <a:xfrm>
            <a:off x="1476374" y="404812"/>
            <a:ext cx="7164390" cy="6375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spcBef>
                <a:spcPts val="2100"/>
              </a:spcBef>
              <a:defRPr b="1" sz="3600">
                <a:solidFill>
                  <a:srgbClr val="FFCC00"/>
                </a:solidFill>
                <a:latin typeface="Tahoma"/>
                <a:ea typeface="Tahoma"/>
                <a:cs typeface="Tahoma"/>
                <a:sym typeface="Tahoma"/>
              </a:defRPr>
            </a:lvl1pPr>
          </a:lstStyle>
          <a:p>
            <a:pPr lvl="0">
              <a:defRPr b="0" sz="1800">
                <a:solidFill>
                  <a:srgbClr val="000000"/>
                </a:solidFill>
              </a:defRPr>
            </a:pPr>
            <a:r>
              <a:rPr b="1" sz="3600">
                <a:solidFill>
                  <a:srgbClr val="FFCC00"/>
                </a:solidFill>
              </a:rPr>
              <a:t>	Viruses causing GE</a:t>
            </a:r>
          </a:p>
        </p:txBody>
      </p:sp>
      <p:sp>
        <p:nvSpPr>
          <p:cNvPr id="77" name="Shape 77"/>
          <p:cNvSpPr/>
          <p:nvPr/>
        </p:nvSpPr>
        <p:spPr>
          <a:xfrm>
            <a:off x="666750" y="1822449"/>
            <a:ext cx="7378700" cy="508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defRPr sz="1800">
                <a:latin typeface="Corbel"/>
                <a:ea typeface="Corbel"/>
                <a:cs typeface="Corbel"/>
                <a:sym typeface="Corbel"/>
              </a:defRPr>
            </a:lvl1pPr>
          </a:lstStyle>
          <a:p>
            <a:pPr lvl="0"/>
            <a:br/>
          </a:p>
        </p:txBody>
      </p:sp>
      <p:sp>
        <p:nvSpPr>
          <p:cNvPr id="78" name="Shape 78"/>
          <p:cNvSpPr/>
          <p:nvPr/>
        </p:nvSpPr>
        <p:spPr>
          <a:xfrm>
            <a:off x="468311" y="1773236"/>
            <a:ext cx="7993065" cy="4508462"/>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marL="1444977" indent="-1444977">
              <a:lnSpc>
                <a:spcPct val="104999"/>
              </a:lnSpc>
              <a:buClr>
                <a:srgbClr val="FF0000"/>
              </a:buClr>
              <a:buSzPct val="100000"/>
              <a:buFont typeface="Wingdings"/>
              <a:buChar char="➢"/>
              <a:defRPr sz="1800"/>
            </a:pPr>
            <a:r>
              <a:rPr sz="3200">
                <a:latin typeface="Corbel"/>
                <a:ea typeface="Corbel"/>
                <a:cs typeface="Corbel"/>
                <a:sym typeface="Corbel"/>
              </a:rPr>
              <a:t>The viruses were not considered as the important etiologic agents of GE until discovery of rotavirus in 1973.</a:t>
            </a:r>
            <a:endParaRPr sz="3200">
              <a:latin typeface="Corbel"/>
              <a:ea typeface="Corbel"/>
              <a:cs typeface="Corbel"/>
              <a:sym typeface="Corbel"/>
            </a:endParaRPr>
          </a:p>
          <a:p>
            <a:pPr lvl="0">
              <a:lnSpc>
                <a:spcPct val="104999"/>
              </a:lnSpc>
              <a:defRPr sz="1800"/>
            </a:pPr>
            <a:endParaRPr sz="3200">
              <a:latin typeface="Corbel"/>
              <a:ea typeface="Corbel"/>
              <a:cs typeface="Corbel"/>
              <a:sym typeface="Corbel"/>
            </a:endParaRPr>
          </a:p>
          <a:p>
            <a:pPr lvl="0" marL="1444977" indent="-1444977">
              <a:lnSpc>
                <a:spcPct val="104999"/>
              </a:lnSpc>
              <a:buClr>
                <a:srgbClr val="FF0000"/>
              </a:buClr>
              <a:buSzPct val="100000"/>
              <a:buFont typeface="Wingdings"/>
              <a:buChar char="➢"/>
              <a:defRPr sz="1800"/>
            </a:pPr>
            <a:r>
              <a:rPr sz="3200">
                <a:latin typeface="Corbel"/>
                <a:ea typeface="Corbel"/>
                <a:cs typeface="Corbel"/>
                <a:sym typeface="Corbel"/>
              </a:rPr>
              <a:t>Current studies showed that viral agent is major causative of diarrheal illnesses  (&gt; 50%) in developed countries although bacteria still play an important role in developing countries.</a:t>
            </a:r>
          </a:p>
        </p:txBody>
      </p:sp>
    </p:spTree>
  </p:cSld>
  <p:clrMapOvr>
    <a:masterClrMapping/>
  </p:clrMapOvr>
  <p:transition spd="med" advClick="1"/>
</p:sld>
</file>

<file path=ppt/slides/slide4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50" name="Shape 350"/>
          <p:cNvSpPr/>
          <p:nvPr/>
        </p:nvSpPr>
        <p:spPr>
          <a:xfrm>
            <a:off x="1619250" y="188912"/>
            <a:ext cx="7705725" cy="117855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algn="ctr">
              <a:lnSpc>
                <a:spcPct val="120000"/>
              </a:lnSpc>
              <a:defRPr sz="1800"/>
            </a:pPr>
            <a:r>
              <a:rPr b="1" sz="3600">
                <a:solidFill>
                  <a:srgbClr val="FFC943"/>
                </a:solidFill>
                <a:latin typeface="Tahoma"/>
                <a:ea typeface="Tahoma"/>
                <a:cs typeface="Tahoma"/>
                <a:sym typeface="Tahoma"/>
              </a:rPr>
              <a:t>Current GEV diagnostic testing </a:t>
            </a:r>
            <a:endParaRPr b="1" sz="3600">
              <a:solidFill>
                <a:srgbClr val="FFC943"/>
              </a:solidFill>
              <a:latin typeface="Corbel"/>
              <a:ea typeface="Corbel"/>
              <a:cs typeface="Corbel"/>
              <a:sym typeface="Corbel"/>
            </a:endParaRPr>
          </a:p>
          <a:p>
            <a:pPr lvl="0" algn="ctr">
              <a:lnSpc>
                <a:spcPct val="120000"/>
              </a:lnSpc>
              <a:defRPr sz="1800"/>
            </a:pPr>
            <a:r>
              <a:rPr b="1" sz="2800">
                <a:solidFill>
                  <a:srgbClr val="FFFFFF"/>
                </a:solidFill>
                <a:latin typeface="Tahoma"/>
                <a:ea typeface="Tahoma"/>
                <a:cs typeface="Tahoma"/>
                <a:sym typeface="Tahoma"/>
              </a:rPr>
              <a:t>(in Edmonton ProvLab)</a:t>
            </a:r>
          </a:p>
        </p:txBody>
      </p:sp>
      <p:grpSp>
        <p:nvGrpSpPr>
          <p:cNvPr id="373" name="Group 373"/>
          <p:cNvGrpSpPr/>
          <p:nvPr/>
        </p:nvGrpSpPr>
        <p:grpSpPr>
          <a:xfrm>
            <a:off x="577850" y="1550352"/>
            <a:ext cx="8208965" cy="5113341"/>
            <a:chOff x="0" y="0"/>
            <a:chExt cx="8208964" cy="5113340"/>
          </a:xfrm>
        </p:grpSpPr>
        <p:grpSp>
          <p:nvGrpSpPr>
            <p:cNvPr id="353" name="Group 353"/>
            <p:cNvGrpSpPr/>
            <p:nvPr/>
          </p:nvGrpSpPr>
          <p:grpSpPr>
            <a:xfrm>
              <a:off x="4824412" y="3384550"/>
              <a:ext cx="3384553" cy="1655766"/>
              <a:chOff x="0" y="0"/>
              <a:chExt cx="3384551" cy="1655764"/>
            </a:xfrm>
          </p:grpSpPr>
          <p:sp>
            <p:nvSpPr>
              <p:cNvPr id="351" name="Shape 351"/>
              <p:cNvSpPr/>
              <p:nvPr/>
            </p:nvSpPr>
            <p:spPr>
              <a:xfrm>
                <a:off x="0" y="0"/>
                <a:ext cx="3384552" cy="1655765"/>
              </a:xfrm>
              <a:prstGeom prst="roundRect">
                <a:avLst>
                  <a:gd name="adj" fmla="val 16667"/>
                </a:avLst>
              </a:prstGeom>
              <a:solidFill>
                <a:srgbClr val="4F81BD"/>
              </a:solidFill>
              <a:ln w="9525" cap="flat">
                <a:solidFill>
                  <a:srgbClr val="000000"/>
                </a:solidFill>
                <a:prstDash val="solid"/>
                <a:round/>
              </a:ln>
              <a:effectLst/>
            </p:spPr>
            <p:txBody>
              <a:bodyPr wrap="square" lIns="0" tIns="0" rIns="0" bIns="0" numCol="1" anchor="ctr">
                <a:noAutofit/>
              </a:bodyPr>
              <a:lstStyle/>
              <a:p>
                <a:pPr lvl="0" algn="ctr">
                  <a:defRPr sz="1800">
                    <a:latin typeface="Corbel"/>
                    <a:ea typeface="Corbel"/>
                    <a:cs typeface="Corbel"/>
                    <a:sym typeface="Corbel"/>
                  </a:defRPr>
                </a:pPr>
              </a:p>
            </p:txBody>
          </p:sp>
          <p:sp>
            <p:nvSpPr>
              <p:cNvPr id="352" name="Shape 352"/>
              <p:cNvSpPr/>
              <p:nvPr/>
            </p:nvSpPr>
            <p:spPr>
              <a:xfrm>
                <a:off x="1123076" y="319881"/>
                <a:ext cx="1138399" cy="1016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lgn="ctr">
                  <a:defRPr sz="1800"/>
                </a:pPr>
                <a:r>
                  <a:rPr>
                    <a:solidFill>
                      <a:srgbClr val="FFFFFF"/>
                    </a:solidFill>
                    <a:latin typeface="Corbel"/>
                    <a:ea typeface="Corbel"/>
                    <a:cs typeface="Corbel"/>
                    <a:sym typeface="Corbel"/>
                  </a:rPr>
                  <a:t>EM test for </a:t>
                </a:r>
                <a:endParaRPr>
                  <a:solidFill>
                    <a:srgbClr val="FFFFFF"/>
                  </a:solidFill>
                  <a:latin typeface="Corbel"/>
                  <a:ea typeface="Corbel"/>
                  <a:cs typeface="Corbel"/>
                  <a:sym typeface="Corbel"/>
                </a:endParaRPr>
              </a:p>
              <a:p>
                <a:pPr lvl="0" algn="ctr">
                  <a:defRPr sz="1800"/>
                </a:pPr>
                <a:r>
                  <a:rPr>
                    <a:latin typeface="Corbel"/>
                    <a:ea typeface="Corbel"/>
                    <a:cs typeface="Corbel"/>
                    <a:sym typeface="Corbel"/>
                  </a:rPr>
                  <a:t>rotavirus, </a:t>
                </a:r>
                <a:endParaRPr>
                  <a:latin typeface="Corbel"/>
                  <a:ea typeface="Corbel"/>
                  <a:cs typeface="Corbel"/>
                  <a:sym typeface="Corbel"/>
                </a:endParaRPr>
              </a:p>
              <a:p>
                <a:pPr lvl="0" algn="ctr">
                  <a:defRPr sz="1800"/>
                </a:pPr>
                <a:r>
                  <a:rPr>
                    <a:latin typeface="Corbel"/>
                    <a:ea typeface="Corbel"/>
                    <a:cs typeface="Corbel"/>
                    <a:sym typeface="Corbel"/>
                  </a:rPr>
                  <a:t>adenovirus </a:t>
                </a:r>
                <a:endParaRPr>
                  <a:latin typeface="Corbel"/>
                  <a:ea typeface="Corbel"/>
                  <a:cs typeface="Corbel"/>
                  <a:sym typeface="Corbel"/>
                </a:endParaRPr>
              </a:p>
              <a:p>
                <a:pPr lvl="0" algn="ctr">
                  <a:defRPr sz="1800"/>
                </a:pPr>
                <a:r>
                  <a:rPr>
                    <a:latin typeface="Corbel"/>
                    <a:ea typeface="Corbel"/>
                    <a:cs typeface="Corbel"/>
                    <a:sym typeface="Corbel"/>
                  </a:rPr>
                  <a:t> SRSV</a:t>
                </a:r>
              </a:p>
            </p:txBody>
          </p:sp>
        </p:grpSp>
        <p:sp>
          <p:nvSpPr>
            <p:cNvPr id="354" name="Shape 354"/>
            <p:cNvSpPr/>
            <p:nvPr/>
          </p:nvSpPr>
          <p:spPr>
            <a:xfrm flipH="1" rot="5400000">
              <a:off x="5575301" y="2344737"/>
              <a:ext cx="546101" cy="14732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4521" y="0"/>
                  </a:lnTo>
                  <a:lnTo>
                    <a:pt x="4521" y="21600"/>
                  </a:lnTo>
                  <a:lnTo>
                    <a:pt x="21600" y="21600"/>
                  </a:lnTo>
                </a:path>
              </a:pathLst>
            </a:custGeom>
            <a:noFill/>
            <a:ln w="28575" cap="flat">
              <a:solidFill>
                <a:srgbClr val="000000"/>
              </a:solidFill>
              <a:prstDash val="solid"/>
              <a:round/>
            </a:ln>
            <a:effectLst/>
          </p:spPr>
          <p:txBody>
            <a:bodyPr wrap="square" lIns="0" tIns="0" rIns="0" bIns="0" numCol="1" anchor="t">
              <a:noAutofit/>
            </a:bodyPr>
            <a:lstStyle/>
            <a:p>
              <a:pPr lvl="0">
                <a:defRPr>
                  <a:latin typeface="Corbel"/>
                  <a:ea typeface="Corbel"/>
                  <a:cs typeface="Corbel"/>
                  <a:sym typeface="Corbel"/>
                </a:defRPr>
              </a:pPr>
            </a:p>
          </p:txBody>
        </p:sp>
        <p:sp>
          <p:nvSpPr>
            <p:cNvPr id="355" name="Shape 355"/>
            <p:cNvSpPr/>
            <p:nvPr/>
          </p:nvSpPr>
          <p:spPr>
            <a:xfrm flipH="1">
              <a:off x="1441132" y="2665412"/>
              <a:ext cx="2" cy="792164"/>
            </a:xfrm>
            <a:prstGeom prst="line">
              <a:avLst/>
            </a:prstGeom>
            <a:noFill/>
            <a:ln w="25400" cap="flat">
              <a:solidFill>
                <a:srgbClr val="000000"/>
              </a:solidFill>
              <a:prstDash val="solid"/>
              <a:round/>
              <a:tailEnd type="triangle" w="med" len="med"/>
            </a:ln>
            <a:effectLst/>
          </p:spPr>
          <p:txBody>
            <a:bodyPr wrap="square" lIns="0" tIns="0" rIns="0" bIns="0" numCol="1" anchor="t">
              <a:noAutofit/>
            </a:bodyPr>
            <a:lstStyle/>
            <a:p>
              <a:pPr lvl="0" defTabSz="457200">
                <a:defRPr sz="1200"/>
              </a:pPr>
            </a:p>
          </p:txBody>
        </p:sp>
        <p:sp>
          <p:nvSpPr>
            <p:cNvPr id="356" name="Shape 356"/>
            <p:cNvSpPr/>
            <p:nvPr/>
          </p:nvSpPr>
          <p:spPr>
            <a:xfrm>
              <a:off x="5832475" y="2736850"/>
              <a:ext cx="1871664" cy="263526"/>
            </a:xfrm>
            <a:prstGeom prst="rect">
              <a:avLst/>
            </a:prstGeom>
            <a:noFill/>
            <a:ln w="9525" cap="flat">
              <a:solidFill>
                <a:srgbClr val="000000"/>
              </a:solidFill>
              <a:prstDash val="solid"/>
              <a:round/>
            </a:ln>
            <a:effectLst/>
            <a:extLst>
              <a:ext uri="{C572A759-6A51-4108-AA02-DFA0A04FC94B}">
                <ma14:wrappingTextBoxFlag xmlns:ma14="http://schemas.microsoft.com/office/mac/drawingml/2011/main" val="1"/>
              </a:ext>
            </a:extLst>
          </p:spPr>
          <p:txBody>
            <a:bodyPr wrap="square" lIns="0" tIns="0" rIns="0" bIns="0" numCol="1" anchor="t">
              <a:spAutoFit/>
            </a:bodyPr>
            <a:lstStyle>
              <a:lvl1pPr>
                <a:spcBef>
                  <a:spcPts val="1000"/>
                </a:spcBef>
                <a:defRPr sz="1800">
                  <a:latin typeface="Corbel"/>
                  <a:ea typeface="Corbel"/>
                  <a:cs typeface="Corbel"/>
                  <a:sym typeface="Corbel"/>
                </a:defRPr>
              </a:lvl1pPr>
            </a:lstStyle>
            <a:p>
              <a:pPr lvl="0"/>
              <a:r>
                <a:t>Out patients</a:t>
              </a:r>
            </a:p>
          </p:txBody>
        </p:sp>
        <p:sp>
          <p:nvSpPr>
            <p:cNvPr id="357" name="Shape 357"/>
            <p:cNvSpPr/>
            <p:nvPr/>
          </p:nvSpPr>
          <p:spPr>
            <a:xfrm>
              <a:off x="1655762" y="2808287"/>
              <a:ext cx="3024189" cy="263526"/>
            </a:xfrm>
            <a:prstGeom prst="rect">
              <a:avLst/>
            </a:prstGeom>
            <a:noFill/>
            <a:ln w="9525" cap="flat">
              <a:solidFill>
                <a:srgbClr val="000000"/>
              </a:solidFill>
              <a:prstDash val="solid"/>
              <a:round/>
            </a:ln>
            <a:effectLst/>
            <a:extLst>
              <a:ext uri="{C572A759-6A51-4108-AA02-DFA0A04FC94B}">
                <ma14:wrappingTextBoxFlag xmlns:ma14="http://schemas.microsoft.com/office/mac/drawingml/2011/main" val="1"/>
              </a:ext>
            </a:extLst>
          </p:spPr>
          <p:txBody>
            <a:bodyPr wrap="square" lIns="0" tIns="0" rIns="0" bIns="0" numCol="1" anchor="t">
              <a:spAutoFit/>
            </a:bodyPr>
            <a:lstStyle>
              <a:lvl1pPr>
                <a:spcBef>
                  <a:spcPts val="1000"/>
                </a:spcBef>
                <a:defRPr sz="1800">
                  <a:latin typeface="Corbel"/>
                  <a:ea typeface="Corbel"/>
                  <a:cs typeface="Corbel"/>
                  <a:sym typeface="Corbel"/>
                </a:defRPr>
              </a:lvl1pPr>
            </a:lstStyle>
            <a:p>
              <a:pPr lvl="0"/>
              <a:r>
                <a:t>Hospitalized and ED patients</a:t>
              </a:r>
            </a:p>
          </p:txBody>
        </p:sp>
        <p:sp>
          <p:nvSpPr>
            <p:cNvPr id="358" name="Shape 358"/>
            <p:cNvSpPr/>
            <p:nvPr/>
          </p:nvSpPr>
          <p:spPr>
            <a:xfrm flipH="1" rot="5400000">
              <a:off x="3692525" y="579437"/>
              <a:ext cx="569914" cy="14271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800" y="0"/>
                  </a:lnTo>
                  <a:lnTo>
                    <a:pt x="10800" y="21600"/>
                  </a:lnTo>
                  <a:lnTo>
                    <a:pt x="21600" y="21600"/>
                  </a:lnTo>
                </a:path>
              </a:pathLst>
            </a:custGeom>
            <a:noFill/>
            <a:ln w="28575" cap="flat">
              <a:solidFill>
                <a:srgbClr val="000000"/>
              </a:solidFill>
              <a:prstDash val="solid"/>
              <a:round/>
            </a:ln>
            <a:effectLst/>
          </p:spPr>
          <p:txBody>
            <a:bodyPr wrap="square" lIns="0" tIns="0" rIns="0" bIns="0" numCol="1" anchor="t">
              <a:noAutofit/>
            </a:bodyPr>
            <a:lstStyle/>
            <a:p>
              <a:pPr lvl="0">
                <a:defRPr>
                  <a:latin typeface="Corbel"/>
                  <a:ea typeface="Corbel"/>
                  <a:cs typeface="Corbel"/>
                  <a:sym typeface="Corbel"/>
                </a:defRPr>
              </a:pPr>
            </a:p>
          </p:txBody>
        </p:sp>
        <p:sp>
          <p:nvSpPr>
            <p:cNvPr id="359" name="Shape 359"/>
            <p:cNvSpPr/>
            <p:nvPr/>
          </p:nvSpPr>
          <p:spPr>
            <a:xfrm rot="16200000">
              <a:off x="2277268" y="591343"/>
              <a:ext cx="569915" cy="14033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800" y="0"/>
                  </a:lnTo>
                  <a:lnTo>
                    <a:pt x="10800" y="21600"/>
                  </a:lnTo>
                  <a:lnTo>
                    <a:pt x="21600" y="21600"/>
                  </a:lnTo>
                </a:path>
              </a:pathLst>
            </a:custGeom>
            <a:noFill/>
            <a:ln w="28575" cap="flat">
              <a:solidFill>
                <a:srgbClr val="000000"/>
              </a:solidFill>
              <a:prstDash val="solid"/>
              <a:round/>
            </a:ln>
            <a:effectLst/>
          </p:spPr>
          <p:txBody>
            <a:bodyPr wrap="square" lIns="0" tIns="0" rIns="0" bIns="0" numCol="1" anchor="t">
              <a:noAutofit/>
            </a:bodyPr>
            <a:lstStyle/>
            <a:p>
              <a:pPr lvl="0">
                <a:defRPr>
                  <a:latin typeface="Corbel"/>
                  <a:ea typeface="Corbel"/>
                  <a:cs typeface="Corbel"/>
                  <a:sym typeface="Corbel"/>
                </a:defRPr>
              </a:pPr>
            </a:p>
          </p:txBody>
        </p:sp>
        <p:grpSp>
          <p:nvGrpSpPr>
            <p:cNvPr id="362" name="Group 362"/>
            <p:cNvGrpSpPr/>
            <p:nvPr/>
          </p:nvGrpSpPr>
          <p:grpSpPr>
            <a:xfrm>
              <a:off x="2062162" y="-1"/>
              <a:ext cx="2401890" cy="1008066"/>
              <a:chOff x="0" y="0"/>
              <a:chExt cx="2401889" cy="1008064"/>
            </a:xfrm>
          </p:grpSpPr>
          <p:sp>
            <p:nvSpPr>
              <p:cNvPr id="360" name="Shape 360"/>
              <p:cNvSpPr/>
              <p:nvPr/>
            </p:nvSpPr>
            <p:spPr>
              <a:xfrm>
                <a:off x="0" y="0"/>
                <a:ext cx="2401890" cy="1008065"/>
              </a:xfrm>
              <a:prstGeom prst="roundRect">
                <a:avLst>
                  <a:gd name="adj" fmla="val 16667"/>
                </a:avLst>
              </a:prstGeom>
              <a:solidFill>
                <a:srgbClr val="4F81BD"/>
              </a:solidFill>
              <a:ln w="9525" cap="flat">
                <a:solidFill>
                  <a:srgbClr val="000000"/>
                </a:solidFill>
                <a:prstDash val="solid"/>
                <a:round/>
              </a:ln>
              <a:effectLst/>
            </p:spPr>
            <p:txBody>
              <a:bodyPr wrap="square" lIns="0" tIns="0" rIns="0" bIns="0" numCol="1" anchor="ctr">
                <a:noAutofit/>
              </a:bodyPr>
              <a:lstStyle/>
              <a:p>
                <a:pPr lvl="0" algn="ctr">
                  <a:defRPr sz="1800">
                    <a:latin typeface="Corbel"/>
                    <a:ea typeface="Corbel"/>
                    <a:cs typeface="Corbel"/>
                    <a:sym typeface="Corbel"/>
                  </a:defRPr>
                </a:pPr>
              </a:p>
            </p:txBody>
          </p:sp>
          <p:sp>
            <p:nvSpPr>
              <p:cNvPr id="361" name="Shape 361"/>
              <p:cNvSpPr/>
              <p:nvPr/>
            </p:nvSpPr>
            <p:spPr>
              <a:xfrm>
                <a:off x="336451" y="250031"/>
                <a:ext cx="1728987" cy="508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lgn="ctr">
                  <a:defRPr sz="1800"/>
                </a:pPr>
                <a:r>
                  <a:rPr>
                    <a:latin typeface="Corbel"/>
                    <a:ea typeface="Corbel"/>
                    <a:cs typeface="Corbel"/>
                    <a:sym typeface="Corbel"/>
                  </a:rPr>
                  <a:t>Stool sample sent </a:t>
                </a:r>
                <a:endParaRPr>
                  <a:latin typeface="Corbel"/>
                  <a:ea typeface="Corbel"/>
                  <a:cs typeface="Corbel"/>
                  <a:sym typeface="Corbel"/>
                </a:endParaRPr>
              </a:p>
              <a:p>
                <a:pPr lvl="0" algn="ctr">
                  <a:defRPr sz="1800"/>
                </a:pPr>
                <a:r>
                  <a:rPr>
                    <a:latin typeface="Corbel"/>
                    <a:ea typeface="Corbel"/>
                    <a:cs typeface="Corbel"/>
                    <a:sym typeface="Corbel"/>
                  </a:rPr>
                  <a:t>to ProvLab</a:t>
                </a:r>
              </a:p>
            </p:txBody>
          </p:sp>
        </p:grpSp>
        <p:grpSp>
          <p:nvGrpSpPr>
            <p:cNvPr id="365" name="Group 365"/>
            <p:cNvGrpSpPr/>
            <p:nvPr/>
          </p:nvGrpSpPr>
          <p:grpSpPr>
            <a:xfrm>
              <a:off x="647700" y="1577975"/>
              <a:ext cx="2425701" cy="1050926"/>
              <a:chOff x="0" y="0"/>
              <a:chExt cx="2425700" cy="1050925"/>
            </a:xfrm>
          </p:grpSpPr>
          <p:sp>
            <p:nvSpPr>
              <p:cNvPr id="363" name="Shape 363"/>
              <p:cNvSpPr/>
              <p:nvPr/>
            </p:nvSpPr>
            <p:spPr>
              <a:xfrm>
                <a:off x="0" y="0"/>
                <a:ext cx="2425701" cy="1050926"/>
              </a:xfrm>
              <a:prstGeom prst="roundRect">
                <a:avLst>
                  <a:gd name="adj" fmla="val 16667"/>
                </a:avLst>
              </a:prstGeom>
              <a:solidFill>
                <a:srgbClr val="4F81BD"/>
              </a:solidFill>
              <a:ln w="9525" cap="flat">
                <a:solidFill>
                  <a:srgbClr val="000000"/>
                </a:solidFill>
                <a:prstDash val="solid"/>
                <a:round/>
              </a:ln>
              <a:effectLst/>
            </p:spPr>
            <p:txBody>
              <a:bodyPr wrap="square" lIns="0" tIns="0" rIns="0" bIns="0" numCol="1" anchor="ctr">
                <a:noAutofit/>
              </a:bodyPr>
              <a:lstStyle/>
              <a:p>
                <a:pPr lvl="0" algn="ctr">
                  <a:defRPr sz="1800">
                    <a:latin typeface="Corbel"/>
                    <a:ea typeface="Corbel"/>
                    <a:cs typeface="Corbel"/>
                    <a:sym typeface="Corbel"/>
                  </a:defRPr>
                </a:pPr>
              </a:p>
            </p:txBody>
          </p:sp>
          <p:sp>
            <p:nvSpPr>
              <p:cNvPr id="364" name="Shape 364"/>
              <p:cNvSpPr/>
              <p:nvPr/>
            </p:nvSpPr>
            <p:spPr>
              <a:xfrm>
                <a:off x="370904" y="398462"/>
                <a:ext cx="1683892" cy="254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ctr">
                  <a:defRPr sz="1800">
                    <a:latin typeface="Corbel"/>
                    <a:ea typeface="Corbel"/>
                    <a:cs typeface="Corbel"/>
                    <a:sym typeface="Corbel"/>
                  </a:defRPr>
                </a:lvl1pPr>
              </a:lstStyle>
              <a:p>
                <a:pPr lvl="0"/>
                <a:r>
                  <a:t>Viral GE Outbreak</a:t>
                </a:r>
              </a:p>
            </p:txBody>
          </p:sp>
        </p:grpSp>
        <p:grpSp>
          <p:nvGrpSpPr>
            <p:cNvPr id="368" name="Group 368"/>
            <p:cNvGrpSpPr/>
            <p:nvPr/>
          </p:nvGrpSpPr>
          <p:grpSpPr>
            <a:xfrm>
              <a:off x="3478212" y="1577975"/>
              <a:ext cx="2425703" cy="1050926"/>
              <a:chOff x="0" y="0"/>
              <a:chExt cx="2425701" cy="1050925"/>
            </a:xfrm>
          </p:grpSpPr>
          <p:sp>
            <p:nvSpPr>
              <p:cNvPr id="366" name="Shape 366"/>
              <p:cNvSpPr/>
              <p:nvPr/>
            </p:nvSpPr>
            <p:spPr>
              <a:xfrm>
                <a:off x="0" y="0"/>
                <a:ext cx="2425702" cy="1050926"/>
              </a:xfrm>
              <a:prstGeom prst="roundRect">
                <a:avLst>
                  <a:gd name="adj" fmla="val 16667"/>
                </a:avLst>
              </a:prstGeom>
              <a:solidFill>
                <a:srgbClr val="4F81BD"/>
              </a:solidFill>
              <a:ln w="9525" cap="flat">
                <a:solidFill>
                  <a:srgbClr val="000000"/>
                </a:solidFill>
                <a:prstDash val="solid"/>
                <a:round/>
              </a:ln>
              <a:effectLst/>
            </p:spPr>
            <p:txBody>
              <a:bodyPr wrap="square" lIns="0" tIns="0" rIns="0" bIns="0" numCol="1" anchor="ctr">
                <a:noAutofit/>
              </a:bodyPr>
              <a:lstStyle/>
              <a:p>
                <a:pPr lvl="0" algn="ctr">
                  <a:defRPr sz="1800">
                    <a:latin typeface="Corbel"/>
                    <a:ea typeface="Corbel"/>
                    <a:cs typeface="Corbel"/>
                    <a:sym typeface="Corbel"/>
                  </a:defRPr>
                </a:pPr>
              </a:p>
            </p:txBody>
          </p:sp>
          <p:sp>
            <p:nvSpPr>
              <p:cNvPr id="367" name="Shape 367"/>
              <p:cNvSpPr/>
              <p:nvPr/>
            </p:nvSpPr>
            <p:spPr>
              <a:xfrm>
                <a:off x="413209" y="398462"/>
                <a:ext cx="1599283" cy="254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ctr">
                  <a:defRPr sz="1800">
                    <a:latin typeface="Corbel"/>
                    <a:ea typeface="Corbel"/>
                    <a:cs typeface="Corbel"/>
                    <a:sym typeface="Corbel"/>
                  </a:defRPr>
                </a:lvl1pPr>
              </a:lstStyle>
              <a:p>
                <a:pPr lvl="0"/>
                <a:r>
                  <a:t>Viral GE Sporadic</a:t>
                </a:r>
              </a:p>
            </p:txBody>
          </p:sp>
        </p:grpSp>
        <p:grpSp>
          <p:nvGrpSpPr>
            <p:cNvPr id="371" name="Group 371"/>
            <p:cNvGrpSpPr/>
            <p:nvPr/>
          </p:nvGrpSpPr>
          <p:grpSpPr>
            <a:xfrm>
              <a:off x="0" y="3384550"/>
              <a:ext cx="4103690" cy="1728791"/>
              <a:chOff x="0" y="0"/>
              <a:chExt cx="4103689" cy="1728789"/>
            </a:xfrm>
          </p:grpSpPr>
          <p:sp>
            <p:nvSpPr>
              <p:cNvPr id="369" name="Shape 369"/>
              <p:cNvSpPr/>
              <p:nvPr/>
            </p:nvSpPr>
            <p:spPr>
              <a:xfrm>
                <a:off x="0" y="0"/>
                <a:ext cx="4103690" cy="1728790"/>
              </a:xfrm>
              <a:prstGeom prst="roundRect">
                <a:avLst>
                  <a:gd name="adj" fmla="val 16667"/>
                </a:avLst>
              </a:prstGeom>
              <a:solidFill>
                <a:srgbClr val="4F81BD"/>
              </a:solidFill>
              <a:ln w="9525" cap="flat">
                <a:solidFill>
                  <a:srgbClr val="000000"/>
                </a:solidFill>
                <a:prstDash val="solid"/>
                <a:round/>
              </a:ln>
              <a:effectLst/>
            </p:spPr>
            <p:txBody>
              <a:bodyPr wrap="square" lIns="0" tIns="0" rIns="0" bIns="0" numCol="1" anchor="ctr">
                <a:noAutofit/>
              </a:bodyPr>
              <a:lstStyle/>
              <a:p>
                <a:pPr lvl="0" algn="ctr">
                  <a:defRPr sz="1800">
                    <a:latin typeface="Corbel"/>
                    <a:ea typeface="Corbel"/>
                    <a:cs typeface="Corbel"/>
                    <a:sym typeface="Corbel"/>
                  </a:defRPr>
                </a:pPr>
              </a:p>
            </p:txBody>
          </p:sp>
          <p:sp>
            <p:nvSpPr>
              <p:cNvPr id="370" name="Shape 370"/>
              <p:cNvSpPr/>
              <p:nvPr/>
            </p:nvSpPr>
            <p:spPr>
              <a:xfrm>
                <a:off x="728924" y="356393"/>
                <a:ext cx="2645842" cy="1016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lgn="ctr">
                  <a:defRPr sz="1800"/>
                </a:pPr>
                <a:r>
                  <a:rPr>
                    <a:solidFill>
                      <a:srgbClr val="FFFFFF"/>
                    </a:solidFill>
                    <a:latin typeface="Corbel"/>
                    <a:ea typeface="Corbel"/>
                    <a:cs typeface="Corbel"/>
                    <a:sym typeface="Corbel"/>
                  </a:rPr>
                  <a:t>In-house PCR GEV panel for</a:t>
                </a:r>
                <a:endParaRPr>
                  <a:solidFill>
                    <a:srgbClr val="FFFFFF"/>
                  </a:solidFill>
                  <a:latin typeface="Corbel"/>
                  <a:ea typeface="Corbel"/>
                  <a:cs typeface="Corbel"/>
                  <a:sym typeface="Corbel"/>
                </a:endParaRPr>
              </a:p>
              <a:p>
                <a:pPr lvl="0" algn="ctr">
                  <a:defRPr sz="1800"/>
                </a:pPr>
                <a:r>
                  <a:rPr>
                    <a:latin typeface="Corbel"/>
                    <a:ea typeface="Corbel"/>
                    <a:cs typeface="Corbel"/>
                    <a:sym typeface="Corbel"/>
                  </a:rPr>
                  <a:t>Rotavirus	Norovirus</a:t>
                </a:r>
                <a:endParaRPr>
                  <a:latin typeface="Corbel"/>
                  <a:ea typeface="Corbel"/>
                  <a:cs typeface="Corbel"/>
                  <a:sym typeface="Corbel"/>
                </a:endParaRPr>
              </a:p>
              <a:p>
                <a:pPr lvl="0" algn="ctr">
                  <a:defRPr sz="1800"/>
                </a:pPr>
                <a:r>
                  <a:rPr>
                    <a:latin typeface="Corbel"/>
                    <a:ea typeface="Corbel"/>
                    <a:cs typeface="Corbel"/>
                    <a:sym typeface="Corbel"/>
                  </a:rPr>
                  <a:t>Sapovirus        Astrovirus</a:t>
                </a:r>
                <a:endParaRPr>
                  <a:latin typeface="Corbel"/>
                  <a:ea typeface="Corbel"/>
                  <a:cs typeface="Corbel"/>
                  <a:sym typeface="Corbel"/>
                </a:endParaRPr>
              </a:p>
              <a:p>
                <a:pPr lvl="0" algn="ctr">
                  <a:defRPr sz="1800"/>
                </a:pPr>
                <a:r>
                  <a:rPr>
                    <a:latin typeface="Corbel"/>
                    <a:ea typeface="Corbel"/>
                    <a:cs typeface="Corbel"/>
                    <a:sym typeface="Corbel"/>
                  </a:rPr>
                  <a:t>Adenovirus </a:t>
                </a:r>
              </a:p>
            </p:txBody>
          </p:sp>
        </p:grpSp>
        <p:sp>
          <p:nvSpPr>
            <p:cNvPr id="372" name="Shape 372"/>
            <p:cNvSpPr/>
            <p:nvPr/>
          </p:nvSpPr>
          <p:spPr>
            <a:xfrm rot="16200000">
              <a:off x="4044950" y="2363787"/>
              <a:ext cx="527051" cy="1416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4521" y="0"/>
                  </a:lnTo>
                  <a:lnTo>
                    <a:pt x="4521" y="21600"/>
                  </a:lnTo>
                  <a:lnTo>
                    <a:pt x="21600" y="21600"/>
                  </a:lnTo>
                </a:path>
              </a:pathLst>
            </a:custGeom>
            <a:noFill/>
            <a:ln w="28575" cap="flat">
              <a:solidFill>
                <a:srgbClr val="000000"/>
              </a:solidFill>
              <a:prstDash val="solid"/>
              <a:round/>
            </a:ln>
            <a:effectLst/>
          </p:spPr>
          <p:txBody>
            <a:bodyPr wrap="square" lIns="0" tIns="0" rIns="0" bIns="0" numCol="1" anchor="t">
              <a:noAutofit/>
            </a:bodyPr>
            <a:lstStyle/>
            <a:p>
              <a:pPr lvl="0">
                <a:defRPr>
                  <a:latin typeface="Corbel"/>
                  <a:ea typeface="Corbel"/>
                  <a:cs typeface="Corbel"/>
                  <a:sym typeface="Corbel"/>
                </a:defRPr>
              </a:pPr>
            </a:p>
          </p:txBody>
        </p:sp>
      </p:grpSp>
    </p:spTree>
  </p:cSld>
  <p:clrMapOvr>
    <a:masterClrMapping/>
  </p:clrMapOvr>
  <p:transition spd="med" advClick="1"/>
</p:sld>
</file>

<file path=ppt/slides/slide4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75" name="Shape 375"/>
          <p:cNvSpPr/>
          <p:nvPr>
            <p:ph type="sldNum" sz="quarter" idx="2"/>
          </p:nvPr>
        </p:nvSpPr>
        <p:spPr>
          <a:xfrm>
            <a:off x="8204200" y="6396035"/>
            <a:ext cx="733425" cy="1778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lvl="0">
              <a:defRPr sz="1800">
                <a:solidFill>
                  <a:srgbClr val="000000"/>
                </a:solidFill>
              </a:defRPr>
            </a:pPr>
            <a:fld id="{86CB4B4D-7CA3-9044-876B-883B54F8677D}" type="slidenum">
              <a:rPr sz="1200">
                <a:solidFill>
                  <a:srgbClr val="3F3F3F"/>
                </a:solidFill>
              </a:rPr>
            </a:fld>
          </a:p>
        </p:txBody>
      </p:sp>
      <p:sp>
        <p:nvSpPr>
          <p:cNvPr id="376" name="Shape 376"/>
          <p:cNvSpPr/>
          <p:nvPr/>
        </p:nvSpPr>
        <p:spPr>
          <a:xfrm>
            <a:off x="73988" y="1502637"/>
            <a:ext cx="8996024" cy="5095239"/>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lvl="0" defTabSz="457200">
              <a:defRPr sz="1800"/>
            </a:pPr>
            <a:r>
              <a:rPr i="1" sz="2400">
                <a:uFill>
                  <a:solidFill/>
                </a:uFill>
                <a:latin typeface="Gill Sans SemiBold"/>
                <a:ea typeface="Gill Sans SemiBold"/>
                <a:cs typeface="Gill Sans SemiBold"/>
                <a:sym typeface="Gill Sans SemiBold"/>
              </a:rPr>
              <a:t>Stool sample:</a:t>
            </a:r>
            <a:r>
              <a:rPr sz="2400">
                <a:uFill>
                  <a:solidFill/>
                </a:uFill>
                <a:latin typeface="Gill Sans SemiBold"/>
                <a:ea typeface="Gill Sans SemiBold"/>
                <a:cs typeface="Gill Sans SemiBold"/>
                <a:sym typeface="Gill Sans SemiBold"/>
              </a:rPr>
              <a:t> </a:t>
            </a:r>
            <a:endParaRPr sz="2400">
              <a:uFill>
                <a:solidFill/>
              </a:uFill>
              <a:latin typeface="Gill Sans SemiBold"/>
              <a:ea typeface="Gill Sans SemiBold"/>
              <a:cs typeface="Gill Sans SemiBold"/>
              <a:sym typeface="Gill Sans SemiBold"/>
            </a:endParaRPr>
          </a:p>
          <a:p>
            <a:pPr lvl="0" defTabSz="457200">
              <a:defRPr sz="1800"/>
            </a:pPr>
            <a:r>
              <a:rPr sz="2400">
                <a:uFill>
                  <a:solidFill/>
                </a:uFill>
                <a:latin typeface="Gill Sans"/>
                <a:ea typeface="Gill Sans"/>
                <a:cs typeface="Gill Sans"/>
                <a:sym typeface="Gill Sans"/>
              </a:rPr>
              <a:t>Stool is the classic specimen of choice for laboratory testing of GIV.  A few grams of stool sample (pea-size) are sufficient for GIV detection by EM, antigen testing or nucleic acid testing (NAT) methods.</a:t>
            </a:r>
            <a:endParaRPr sz="2400">
              <a:uFill>
                <a:solidFill/>
              </a:uFill>
              <a:latin typeface="Corbel"/>
              <a:ea typeface="Corbel"/>
              <a:cs typeface="Corbel"/>
              <a:sym typeface="Corbel"/>
            </a:endParaRPr>
          </a:p>
          <a:p>
            <a:pPr lvl="0" defTabSz="457200">
              <a:defRPr sz="1800"/>
            </a:pPr>
            <a:endParaRPr sz="2400">
              <a:uFill>
                <a:solidFill/>
              </a:uFill>
              <a:latin typeface="Corbel"/>
              <a:ea typeface="Corbel"/>
              <a:cs typeface="Corbel"/>
              <a:sym typeface="Corbel"/>
            </a:endParaRPr>
          </a:p>
          <a:p>
            <a:pPr lvl="0" defTabSz="457200">
              <a:defRPr sz="1800"/>
            </a:pPr>
            <a:r>
              <a:rPr i="1" sz="2400">
                <a:uFill>
                  <a:solidFill/>
                </a:uFill>
                <a:latin typeface="Gill Sans SemiBold"/>
                <a:ea typeface="Gill Sans SemiBold"/>
                <a:cs typeface="Gill Sans SemiBold"/>
                <a:sym typeface="Gill Sans SemiBold"/>
              </a:rPr>
              <a:t>Rectal swab</a:t>
            </a:r>
            <a:r>
              <a:rPr i="1" sz="2400">
                <a:uFill>
                  <a:solidFill/>
                </a:uFill>
                <a:latin typeface="Gill Sans"/>
                <a:ea typeface="Gill Sans"/>
                <a:cs typeface="Gill Sans"/>
                <a:sym typeface="Gill Sans"/>
              </a:rPr>
              <a:t>:</a:t>
            </a:r>
            <a:r>
              <a:rPr sz="2400">
                <a:uFill>
                  <a:solidFill/>
                </a:uFill>
                <a:latin typeface="Gill Sans"/>
                <a:ea typeface="Gill Sans"/>
                <a:cs typeface="Gill Sans"/>
                <a:sym typeface="Gill Sans"/>
              </a:rPr>
              <a:t> </a:t>
            </a:r>
            <a:endParaRPr sz="2400">
              <a:uFill>
                <a:solidFill/>
              </a:uFill>
              <a:latin typeface="Gill Sans"/>
              <a:ea typeface="Gill Sans"/>
              <a:cs typeface="Gill Sans"/>
              <a:sym typeface="Gill Sans"/>
            </a:endParaRPr>
          </a:p>
          <a:p>
            <a:pPr lvl="0" defTabSz="457200">
              <a:defRPr sz="1800"/>
            </a:pPr>
            <a:r>
              <a:rPr sz="2400">
                <a:uFill>
                  <a:solidFill/>
                </a:uFill>
                <a:latin typeface="Gill Sans"/>
                <a:ea typeface="Gill Sans"/>
                <a:cs typeface="Gill Sans"/>
                <a:sym typeface="Gill Sans"/>
              </a:rPr>
              <a:t>Obtaining stool specimens is challenging especially in the home setting.  There is some recent evidence supporting the use of rectal swab which gave equivalent results of detecting GIV using real time RT-PCR.  However, rectal swabs are not recommended for testing by EM and antigen detection test (EIA/ELISA) due to insufficient quantity of fecal material.  It is easier and more convenient to collect a rectal swab but more data and validation is needed to support its use as a routine diagnostic sample.</a:t>
            </a:r>
          </a:p>
        </p:txBody>
      </p:sp>
      <p:sp>
        <p:nvSpPr>
          <p:cNvPr id="377" name="Shape 377"/>
          <p:cNvSpPr/>
          <p:nvPr/>
        </p:nvSpPr>
        <p:spPr>
          <a:xfrm>
            <a:off x="2833086" y="508140"/>
            <a:ext cx="4441413" cy="675639"/>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defTabSz="457200">
              <a:lnSpc>
                <a:spcPct val="200000"/>
              </a:lnSpc>
              <a:defRPr b="1" sz="3800">
                <a:solidFill>
                  <a:srgbClr val="FFD479"/>
                </a:solidFill>
                <a:uFill>
                  <a:solidFill/>
                </a:uFill>
                <a:latin typeface="Tahoma"/>
                <a:ea typeface="Tahoma"/>
                <a:cs typeface="Tahoma"/>
                <a:sym typeface="Tahoma"/>
              </a:defRPr>
            </a:lvl1pPr>
          </a:lstStyle>
          <a:p>
            <a:pPr lvl="0">
              <a:defRPr b="0" sz="1800">
                <a:solidFill>
                  <a:srgbClr val="000000"/>
                </a:solidFill>
                <a:uFillTx/>
              </a:defRPr>
            </a:pPr>
            <a:r>
              <a:rPr b="1" sz="3800">
                <a:solidFill>
                  <a:srgbClr val="FFD479"/>
                </a:solidFill>
                <a:uFill>
                  <a:solidFill/>
                </a:uFill>
              </a:rPr>
              <a:t>Sample Collection</a:t>
            </a:r>
          </a:p>
        </p:txBody>
      </p:sp>
    </p:spTree>
  </p:cSld>
  <p:clrMapOvr>
    <a:masterClrMapping/>
  </p:clrMapOvr>
  <p:transition spd="med" advClick="1"/>
</p:sld>
</file>

<file path=ppt/slides/slide4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79" name="Shape 379"/>
          <p:cNvSpPr/>
          <p:nvPr>
            <p:ph type="sldNum" sz="quarter" idx="2"/>
          </p:nvPr>
        </p:nvSpPr>
        <p:spPr>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lvl="0">
              <a:defRPr sz="1800">
                <a:solidFill>
                  <a:srgbClr val="000000"/>
                </a:solidFill>
              </a:defRPr>
            </a:pPr>
            <a:fld id="{86CB4B4D-7CA3-9044-876B-883B54F8677D}" type="slidenum">
              <a:rPr sz="1200">
                <a:solidFill>
                  <a:srgbClr val="3F3F3F"/>
                </a:solidFill>
              </a:rPr>
            </a:fld>
          </a:p>
        </p:txBody>
      </p:sp>
      <p:sp>
        <p:nvSpPr>
          <p:cNvPr id="380" name="Shape 380"/>
          <p:cNvSpPr/>
          <p:nvPr>
            <p:ph type="body" idx="1"/>
          </p:nvPr>
        </p:nvSpPr>
        <p:spPr>
          <a:xfrm>
            <a:off x="457200" y="1462087"/>
            <a:ext cx="8229600" cy="5083176"/>
          </a:xfrm>
          <a:prstGeom prst="rect">
            <a:avLst/>
          </a:prstGeom>
        </p:spPr>
        <p:txBody>
          <a:bodyPr lIns="0" tIns="0" rIns="0" bIns="0">
            <a:normAutofit fontScale="100000" lnSpcReduction="0"/>
          </a:bodyPr>
          <a:lstStyle/>
          <a:p>
            <a:pPr lvl="0" marL="0" indent="0">
              <a:lnSpc>
                <a:spcPct val="100000"/>
              </a:lnSpc>
              <a:buSzTx/>
              <a:buNone/>
            </a:pPr>
            <a:r>
              <a:rPr sz="2400">
                <a:uFill>
                  <a:solidFill/>
                </a:uFill>
                <a:latin typeface="Gill Sans"/>
                <a:ea typeface="Gill Sans"/>
                <a:cs typeface="Gill Sans"/>
                <a:sym typeface="Gill Sans"/>
              </a:rPr>
              <a:t>In general, the best test results are obtained by testing fresh stool samples, especially using methods dependent on the morphological appearance of virus, i.e., EM</a:t>
            </a:r>
            <a:endParaRPr sz="2400">
              <a:uFill>
                <a:solidFill/>
              </a:uFill>
              <a:latin typeface="Gill Sans"/>
              <a:ea typeface="Gill Sans"/>
              <a:cs typeface="Gill Sans"/>
              <a:sym typeface="Gill Sans"/>
            </a:endParaRPr>
          </a:p>
          <a:p>
            <a:pPr lvl="0" marL="0" indent="0">
              <a:lnSpc>
                <a:spcPct val="100000"/>
              </a:lnSpc>
              <a:buSzTx/>
              <a:buNone/>
            </a:pPr>
            <a:endParaRPr sz="2400">
              <a:uFill>
                <a:solidFill/>
              </a:uFill>
              <a:latin typeface="Gill Sans"/>
              <a:ea typeface="Gill Sans"/>
              <a:cs typeface="Gill Sans"/>
              <a:sym typeface="Gill Sans"/>
            </a:endParaRPr>
          </a:p>
          <a:p>
            <a:pPr lvl="0" marL="0" indent="0">
              <a:lnSpc>
                <a:spcPct val="100000"/>
              </a:lnSpc>
              <a:buSzTx/>
              <a:buNone/>
            </a:pPr>
            <a:r>
              <a:rPr sz="2400">
                <a:uFill>
                  <a:solidFill/>
                </a:uFill>
                <a:latin typeface="Gill Sans SemiBold"/>
                <a:ea typeface="Gill Sans SemiBold"/>
                <a:cs typeface="Gill Sans SemiBold"/>
                <a:sym typeface="Gill Sans SemiBold"/>
              </a:rPr>
              <a:t>EM:</a:t>
            </a:r>
            <a:r>
              <a:rPr sz="2400">
                <a:uFill>
                  <a:solidFill/>
                </a:uFill>
                <a:latin typeface="Gill Sans"/>
                <a:ea typeface="Gill Sans"/>
                <a:cs typeface="Gill Sans"/>
                <a:sym typeface="Gill Sans"/>
              </a:rPr>
              <a:t> stool samples should be stored at 4</a:t>
            </a:r>
            <a:r>
              <a:rPr baseline="31999" sz="2400">
                <a:uFill>
                  <a:solidFill/>
                </a:uFill>
                <a:latin typeface="Gill Sans"/>
                <a:ea typeface="Gill Sans"/>
                <a:cs typeface="Gill Sans"/>
                <a:sym typeface="Gill Sans"/>
              </a:rPr>
              <a:t>o</a:t>
            </a:r>
            <a:r>
              <a:rPr sz="2400">
                <a:uFill>
                  <a:solidFill/>
                </a:uFill>
                <a:latin typeface="Gill Sans"/>
                <a:ea typeface="Gill Sans"/>
                <a:cs typeface="Gill Sans"/>
                <a:sym typeface="Gill Sans"/>
              </a:rPr>
              <a:t>C immediately after collection and promptly transported to the laboratory for processing</a:t>
            </a:r>
            <a:endParaRPr sz="2400">
              <a:uFill>
                <a:solidFill/>
              </a:uFill>
              <a:latin typeface="Gill Sans"/>
              <a:ea typeface="Gill Sans"/>
              <a:cs typeface="Gill Sans"/>
              <a:sym typeface="Gill Sans"/>
            </a:endParaRPr>
          </a:p>
          <a:p>
            <a:pPr lvl="0" marL="0" indent="0">
              <a:lnSpc>
                <a:spcPct val="100000"/>
              </a:lnSpc>
              <a:buSzTx/>
              <a:buNone/>
            </a:pPr>
            <a:r>
              <a:rPr sz="2400">
                <a:uFill>
                  <a:solidFill/>
                </a:uFill>
                <a:latin typeface="Gill Sans"/>
                <a:ea typeface="Gill Sans"/>
                <a:cs typeface="Gill Sans"/>
                <a:sym typeface="Gill Sans"/>
              </a:rPr>
              <a:t> </a:t>
            </a:r>
            <a:endParaRPr sz="2400">
              <a:uFill>
                <a:solidFill/>
              </a:uFill>
              <a:latin typeface="Gill Sans"/>
              <a:ea typeface="Gill Sans"/>
              <a:cs typeface="Gill Sans"/>
              <a:sym typeface="Gill Sans"/>
            </a:endParaRPr>
          </a:p>
          <a:p>
            <a:pPr lvl="0" marL="0" indent="0">
              <a:lnSpc>
                <a:spcPct val="100000"/>
              </a:lnSpc>
              <a:buSzTx/>
              <a:buNone/>
            </a:pPr>
            <a:r>
              <a:rPr sz="2400">
                <a:uFill>
                  <a:solidFill/>
                </a:uFill>
                <a:latin typeface="Gill Sans SemiBold"/>
                <a:ea typeface="Gill Sans SemiBold"/>
                <a:cs typeface="Gill Sans SemiBold"/>
                <a:sym typeface="Gill Sans SemiBold"/>
              </a:rPr>
              <a:t>NAT:</a:t>
            </a:r>
            <a:r>
              <a:rPr sz="2400">
                <a:uFill>
                  <a:solidFill/>
                </a:uFill>
                <a:latin typeface="Gill Sans"/>
                <a:ea typeface="Gill Sans"/>
                <a:cs typeface="Gill Sans"/>
                <a:sym typeface="Gill Sans"/>
              </a:rPr>
              <a:t> best stored in -70</a:t>
            </a:r>
            <a:r>
              <a:rPr baseline="31999" sz="2400">
                <a:uFill>
                  <a:solidFill/>
                </a:uFill>
                <a:latin typeface="Gill Sans"/>
                <a:ea typeface="Gill Sans"/>
                <a:cs typeface="Gill Sans"/>
                <a:sym typeface="Gill Sans"/>
              </a:rPr>
              <a:t>o</a:t>
            </a:r>
            <a:r>
              <a:rPr sz="2400">
                <a:uFill>
                  <a:solidFill/>
                </a:uFill>
                <a:latin typeface="Gill Sans"/>
                <a:ea typeface="Gill Sans"/>
                <a:cs typeface="Gill Sans"/>
                <a:sym typeface="Gill Sans"/>
              </a:rPr>
              <a:t>C for long-term storage.  On the other hand, enteric viruses can be detected in stool samples after storage at -20</a:t>
            </a:r>
            <a:r>
              <a:rPr baseline="31999" sz="2400">
                <a:uFill>
                  <a:solidFill/>
                </a:uFill>
                <a:latin typeface="Gill Sans"/>
                <a:ea typeface="Gill Sans"/>
                <a:cs typeface="Gill Sans"/>
                <a:sym typeface="Gill Sans"/>
              </a:rPr>
              <a:t>o</a:t>
            </a:r>
            <a:r>
              <a:rPr sz="2400">
                <a:uFill>
                  <a:solidFill/>
                </a:uFill>
                <a:latin typeface="Gill Sans"/>
                <a:ea typeface="Gill Sans"/>
                <a:cs typeface="Gill Sans"/>
                <a:sym typeface="Gill Sans"/>
              </a:rPr>
              <a:t>C for three years.  </a:t>
            </a:r>
            <a:endParaRPr sz="2400">
              <a:uFill>
                <a:solidFill/>
              </a:uFill>
              <a:latin typeface="Gill Sans"/>
              <a:ea typeface="Gill Sans"/>
              <a:cs typeface="Gill Sans"/>
              <a:sym typeface="Gill Sans"/>
            </a:endParaRPr>
          </a:p>
          <a:p>
            <a:pPr lvl="0" marL="0" indent="0">
              <a:lnSpc>
                <a:spcPct val="100000"/>
              </a:lnSpc>
              <a:buSzTx/>
              <a:buNone/>
            </a:pPr>
            <a:r>
              <a:rPr sz="2400">
                <a:uFill>
                  <a:solidFill/>
                </a:uFill>
                <a:latin typeface="Gill Sans"/>
                <a:ea typeface="Gill Sans"/>
                <a:cs typeface="Gill Sans"/>
                <a:sym typeface="Gill Sans"/>
              </a:rPr>
              <a:t>Stool samples can be shipped on wet or dry ice, depending on their storage conditions (e.g., short- or long-term storage).</a:t>
            </a:r>
          </a:p>
        </p:txBody>
      </p:sp>
      <p:sp>
        <p:nvSpPr>
          <p:cNvPr id="381" name="Shape 381"/>
          <p:cNvSpPr/>
          <p:nvPr/>
        </p:nvSpPr>
        <p:spPr>
          <a:xfrm>
            <a:off x="2225730" y="505459"/>
            <a:ext cx="6343535" cy="637539"/>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defTabSz="457200">
              <a:lnSpc>
                <a:spcPct val="200000"/>
              </a:lnSpc>
              <a:defRPr b="1" sz="3600">
                <a:solidFill>
                  <a:srgbClr val="FFD479"/>
                </a:solidFill>
                <a:uFill>
                  <a:solidFill/>
                </a:uFill>
                <a:latin typeface="Tahoma"/>
                <a:ea typeface="Tahoma"/>
                <a:cs typeface="Tahoma"/>
                <a:sym typeface="Tahoma"/>
              </a:defRPr>
            </a:lvl1pPr>
          </a:lstStyle>
          <a:p>
            <a:pPr lvl="0">
              <a:defRPr b="0" sz="1800">
                <a:solidFill>
                  <a:srgbClr val="000000"/>
                </a:solidFill>
                <a:uFillTx/>
              </a:defRPr>
            </a:pPr>
            <a:r>
              <a:rPr b="1" sz="3600">
                <a:solidFill>
                  <a:srgbClr val="FFD479"/>
                </a:solidFill>
                <a:uFill>
                  <a:solidFill/>
                </a:uFill>
              </a:rPr>
              <a:t>Storage and transportation</a:t>
            </a:r>
          </a:p>
        </p:txBody>
      </p:sp>
    </p:spTree>
  </p:cSld>
  <p:clrMapOvr>
    <a:masterClrMapping/>
  </p:clrMapOvr>
  <p:transition spd="med" advClick="1"/>
</p:sld>
</file>

<file path=ppt/slides/slide4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83" name="Shape 383"/>
          <p:cNvSpPr/>
          <p:nvPr>
            <p:ph type="sldNum" sz="quarter" idx="2"/>
          </p:nvPr>
        </p:nvSpPr>
        <p:spPr>
          <a:xfrm>
            <a:off x="8204200" y="6396035"/>
            <a:ext cx="733425" cy="1778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lvl="0">
              <a:defRPr sz="1800">
                <a:solidFill>
                  <a:srgbClr val="000000"/>
                </a:solidFill>
              </a:defRPr>
            </a:pPr>
            <a:fld id="{86CB4B4D-7CA3-9044-876B-883B54F8677D}" type="slidenum">
              <a:rPr sz="1200">
                <a:solidFill>
                  <a:srgbClr val="3F3F3F"/>
                </a:solidFill>
              </a:rPr>
            </a:fld>
          </a:p>
        </p:txBody>
      </p:sp>
      <p:sp>
        <p:nvSpPr>
          <p:cNvPr id="384" name="Shape 384"/>
          <p:cNvSpPr/>
          <p:nvPr>
            <p:ph type="body" idx="1"/>
          </p:nvPr>
        </p:nvSpPr>
        <p:spPr>
          <a:xfrm>
            <a:off x="457200" y="1546225"/>
            <a:ext cx="8229600" cy="5083175"/>
          </a:xfrm>
          <a:prstGeom prst="rect">
            <a:avLst/>
          </a:prstGeom>
        </p:spPr>
        <p:txBody>
          <a:bodyPr lIns="0" tIns="0" rIns="0" bIns="0">
            <a:normAutofit fontScale="100000" lnSpcReduction="0"/>
          </a:bodyPr>
          <a:lstStyle/>
          <a:p>
            <a:pPr lvl="0" marL="0" indent="0">
              <a:lnSpc>
                <a:spcPct val="100000"/>
              </a:lnSpc>
              <a:buSzTx/>
              <a:buNone/>
            </a:pPr>
            <a:r>
              <a:rPr sz="2400">
                <a:latin typeface="Gill Sans"/>
                <a:ea typeface="Gill Sans"/>
                <a:cs typeface="Gill Sans"/>
                <a:sym typeface="Gill Sans"/>
              </a:rPr>
              <a:t>For investigation of GIV outbreak, testing up to six samples per outbreak is considered sufficient for identification of GIV and ruling out of GIV as the causative agent. Once two stool samples from the same outbreak are tested as positive, GIV can be confirmed as a causative agent.  If all six samples are negative, an outbreak can be defined as non-GIV associated and further investigation for other pathogens may be required.</a:t>
            </a:r>
            <a:endParaRPr sz="2400">
              <a:latin typeface="Gill Sans"/>
              <a:ea typeface="Gill Sans"/>
              <a:cs typeface="Gill Sans"/>
              <a:sym typeface="Gill Sans"/>
            </a:endParaRPr>
          </a:p>
          <a:p>
            <a:pPr lvl="0" marL="0" indent="0">
              <a:lnSpc>
                <a:spcPct val="100000"/>
              </a:lnSpc>
              <a:buSzTx/>
              <a:buNone/>
            </a:pPr>
            <a:endParaRPr sz="2400">
              <a:uFill>
                <a:solidFill/>
              </a:uFill>
              <a:latin typeface="Gill Sans"/>
              <a:ea typeface="Gill Sans"/>
              <a:cs typeface="Gill Sans"/>
              <a:sym typeface="Gill Sans"/>
            </a:endParaRPr>
          </a:p>
          <a:p>
            <a:pPr lvl="0" marL="0" indent="0">
              <a:lnSpc>
                <a:spcPct val="100000"/>
              </a:lnSpc>
              <a:buSzTx/>
              <a:buNone/>
            </a:pPr>
            <a:r>
              <a:rPr sz="2400">
                <a:uFill>
                  <a:solidFill/>
                </a:uFill>
                <a:latin typeface="Gill Sans"/>
                <a:ea typeface="Gill Sans"/>
                <a:cs typeface="Gill Sans"/>
                <a:sym typeface="Gill Sans"/>
              </a:rPr>
              <a:t>Repeat testing of GIV for the same patient using molecular testing should not be performed except for special clinical reasons as GIV can be shed for weeks to months especially in immunosuppressed patients.</a:t>
            </a:r>
          </a:p>
        </p:txBody>
      </p:sp>
      <p:sp>
        <p:nvSpPr>
          <p:cNvPr id="385" name="Shape 385"/>
          <p:cNvSpPr/>
          <p:nvPr/>
        </p:nvSpPr>
        <p:spPr>
          <a:xfrm>
            <a:off x="2739239" y="296386"/>
            <a:ext cx="4317389" cy="637539"/>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defTabSz="457200">
              <a:lnSpc>
                <a:spcPct val="200000"/>
              </a:lnSpc>
              <a:defRPr b="1" sz="3600">
                <a:solidFill>
                  <a:srgbClr val="FFD479"/>
                </a:solidFill>
                <a:uFill>
                  <a:solidFill/>
                </a:uFill>
                <a:latin typeface="Tahoma"/>
                <a:ea typeface="Tahoma"/>
                <a:cs typeface="Tahoma"/>
                <a:sym typeface="Tahoma"/>
              </a:defRPr>
            </a:lvl1pPr>
          </a:lstStyle>
          <a:p>
            <a:pPr lvl="0">
              <a:defRPr b="0" sz="1800">
                <a:solidFill>
                  <a:srgbClr val="000000"/>
                </a:solidFill>
                <a:uFillTx/>
              </a:defRPr>
            </a:pPr>
            <a:r>
              <a:rPr b="1" sz="3600">
                <a:solidFill>
                  <a:srgbClr val="FFD479"/>
                </a:solidFill>
                <a:uFill>
                  <a:solidFill/>
                </a:uFill>
              </a:rPr>
              <a:t>Testing Frequency</a:t>
            </a:r>
          </a:p>
        </p:txBody>
      </p:sp>
    </p:spTree>
  </p:cSld>
  <p:clrMapOvr>
    <a:masterClrMapping/>
  </p:clrMapOvr>
  <p:transition spd="med" advClick="1"/>
</p:sld>
</file>

<file path=ppt/slides/slide4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87" name="Shape 387"/>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1200">
                <a:solidFill>
                  <a:srgbClr val="3F3F3F"/>
                </a:solidFill>
              </a:rPr>
            </a:fld>
          </a:p>
        </p:txBody>
      </p:sp>
      <p:sp>
        <p:nvSpPr>
          <p:cNvPr id="388" name="Shape 388"/>
          <p:cNvSpPr/>
          <p:nvPr/>
        </p:nvSpPr>
        <p:spPr>
          <a:xfrm>
            <a:off x="2330450" y="14286"/>
            <a:ext cx="6553200" cy="152717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defRPr b="1" sz="4200">
                <a:solidFill>
                  <a:srgbClr val="FFD479"/>
                </a:solidFill>
                <a:latin typeface="Tahoma"/>
                <a:ea typeface="Tahoma"/>
                <a:cs typeface="Tahoma"/>
                <a:sym typeface="Tahoma"/>
              </a:defRPr>
            </a:lvl1pPr>
          </a:lstStyle>
          <a:p>
            <a:pPr lvl="0">
              <a:defRPr b="0" sz="1800">
                <a:solidFill>
                  <a:srgbClr val="000000"/>
                </a:solidFill>
              </a:defRPr>
            </a:pPr>
            <a:r>
              <a:rPr b="1" sz="4200">
                <a:solidFill>
                  <a:srgbClr val="FFD479"/>
                </a:solidFill>
              </a:rPr>
              <a:t>Acknowledgement</a:t>
            </a:r>
          </a:p>
        </p:txBody>
      </p:sp>
      <p:sp>
        <p:nvSpPr>
          <p:cNvPr id="389" name="Shape 389"/>
          <p:cNvSpPr/>
          <p:nvPr/>
        </p:nvSpPr>
        <p:spPr>
          <a:xfrm>
            <a:off x="667543" y="1574800"/>
            <a:ext cx="7617471" cy="45640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291465" indent="-291465" defTabSz="777240">
              <a:spcBef>
                <a:spcPts val="400"/>
              </a:spcBef>
              <a:buClr>
                <a:srgbClr val="336666"/>
              </a:buClr>
              <a:buSzPct val="70000"/>
              <a:buFont typeface="Wingdings"/>
              <a:buChar char="○"/>
              <a:defRPr sz="1800"/>
            </a:pPr>
            <a:r>
              <a:rPr sz="2380">
                <a:latin typeface="Gill Sans"/>
                <a:ea typeface="Gill Sans"/>
                <a:cs typeface="Gill Sans"/>
                <a:sym typeface="Gill Sans"/>
              </a:rPr>
              <a:t>Dr. Bonita Lee</a:t>
            </a:r>
            <a:endParaRPr sz="2380">
              <a:latin typeface="Gill Sans"/>
              <a:ea typeface="Gill Sans"/>
              <a:cs typeface="Gill Sans"/>
              <a:sym typeface="Gill Sans"/>
            </a:endParaRPr>
          </a:p>
          <a:p>
            <a:pPr lvl="0" marL="291465" indent="-291465" defTabSz="777240">
              <a:spcBef>
                <a:spcPts val="400"/>
              </a:spcBef>
              <a:buClr>
                <a:srgbClr val="336666"/>
              </a:buClr>
              <a:buSzPct val="70000"/>
              <a:buFont typeface="Wingdings"/>
              <a:buChar char="○"/>
              <a:defRPr sz="1800"/>
            </a:pPr>
            <a:r>
              <a:rPr sz="2380">
                <a:latin typeface="Gill Sans"/>
                <a:ea typeface="Gill Sans"/>
                <a:cs typeface="Gill Sans"/>
                <a:sym typeface="Gill Sans"/>
              </a:rPr>
              <a:t>Dr. Graham Tipples</a:t>
            </a:r>
            <a:endParaRPr sz="2380">
              <a:latin typeface="Gill Sans"/>
              <a:ea typeface="Gill Sans"/>
              <a:cs typeface="Gill Sans"/>
              <a:sym typeface="Gill Sans"/>
            </a:endParaRPr>
          </a:p>
          <a:p>
            <a:pPr lvl="0" marL="291465" indent="-291465" defTabSz="777240">
              <a:spcBef>
                <a:spcPts val="400"/>
              </a:spcBef>
              <a:buClr>
                <a:srgbClr val="336666"/>
              </a:buClr>
              <a:buSzPct val="70000"/>
              <a:buFont typeface="Wingdings"/>
              <a:buChar char="○"/>
              <a:defRPr sz="1800"/>
            </a:pPr>
            <a:r>
              <a:rPr sz="2380">
                <a:latin typeface="Gill Sans"/>
                <a:ea typeface="Gill Sans"/>
                <a:cs typeface="Gill Sans"/>
                <a:sym typeface="Gill Sans"/>
              </a:rPr>
              <a:t>Dr. Marie Louie</a:t>
            </a:r>
            <a:endParaRPr sz="2380">
              <a:latin typeface="Gill Sans"/>
              <a:ea typeface="Gill Sans"/>
              <a:cs typeface="Gill Sans"/>
              <a:sym typeface="Gill Sans"/>
            </a:endParaRPr>
          </a:p>
          <a:p>
            <a:pPr lvl="0" defTabSz="777240">
              <a:lnSpc>
                <a:spcPct val="90000"/>
              </a:lnSpc>
              <a:spcBef>
                <a:spcPts val="400"/>
              </a:spcBef>
              <a:defRPr sz="1800"/>
            </a:pPr>
            <a:endParaRPr sz="2380">
              <a:latin typeface="Gill Sans"/>
              <a:ea typeface="Gill Sans"/>
              <a:cs typeface="Gill Sans"/>
              <a:sym typeface="Gill Sans"/>
            </a:endParaRPr>
          </a:p>
          <a:p>
            <a:pPr lvl="0" marL="291465" indent="-291465" defTabSz="777240">
              <a:spcBef>
                <a:spcPts val="400"/>
              </a:spcBef>
              <a:buClr>
                <a:srgbClr val="336666"/>
              </a:buClr>
              <a:buSzPct val="70000"/>
              <a:buFont typeface="Wingdings"/>
              <a:buChar char="○"/>
              <a:defRPr sz="1800"/>
            </a:pPr>
            <a:r>
              <a:rPr sz="2380">
                <a:latin typeface="Gill Sans"/>
                <a:ea typeface="Gill Sans"/>
                <a:cs typeface="Gill Sans"/>
                <a:sym typeface="Gill Sans"/>
              </a:rPr>
              <a:t>Staff in Research Laboratory in Edmonton, ProvLab </a:t>
            </a:r>
            <a:r>
              <a:rPr sz="2380">
                <a:latin typeface="Gill Sans"/>
                <a:ea typeface="Gill Sans"/>
                <a:cs typeface="Gill Sans"/>
                <a:sym typeface="Gill Sans"/>
              </a:rPr>
              <a:t>Staff in Virology and Molecular Diagnostic Laboratory in Edmonton and Calgary, ProvLab</a:t>
            </a:r>
            <a:endParaRPr sz="2380">
              <a:latin typeface="Gill Sans"/>
              <a:ea typeface="Gill Sans"/>
              <a:cs typeface="Gill Sans"/>
              <a:sym typeface="Gill Sans"/>
            </a:endParaRPr>
          </a:p>
          <a:p>
            <a:pPr lvl="0" defTabSz="777240">
              <a:lnSpc>
                <a:spcPct val="90000"/>
              </a:lnSpc>
              <a:spcBef>
                <a:spcPts val="400"/>
              </a:spcBef>
              <a:defRPr sz="1800"/>
            </a:pPr>
            <a:endParaRPr sz="2380">
              <a:latin typeface="Gill Sans"/>
              <a:ea typeface="Gill Sans"/>
              <a:cs typeface="Gill Sans"/>
              <a:sym typeface="Gill Sans"/>
            </a:endParaRPr>
          </a:p>
          <a:p>
            <a:pPr lvl="0" marL="291465" indent="-291465" defTabSz="777240">
              <a:lnSpc>
                <a:spcPct val="90000"/>
              </a:lnSpc>
              <a:spcBef>
                <a:spcPts val="400"/>
              </a:spcBef>
              <a:buClr>
                <a:srgbClr val="336666"/>
              </a:buClr>
              <a:buSzPct val="70000"/>
              <a:buFont typeface="Wingdings"/>
              <a:buChar char="○"/>
              <a:defRPr sz="1800"/>
            </a:pPr>
            <a:r>
              <a:rPr sz="2380">
                <a:latin typeface="Gill Sans"/>
                <a:ea typeface="Gill Sans"/>
                <a:cs typeface="Gill Sans"/>
                <a:sym typeface="Gill Sans"/>
              </a:rPr>
              <a:t>AHW enhancement initiatives</a:t>
            </a:r>
            <a:endParaRPr sz="2380">
              <a:latin typeface="Gill Sans"/>
              <a:ea typeface="Gill Sans"/>
              <a:cs typeface="Gill Sans"/>
              <a:sym typeface="Gill Sans"/>
            </a:endParaRPr>
          </a:p>
          <a:p>
            <a:pPr lvl="0" marL="291465" indent="-291465" defTabSz="777240">
              <a:lnSpc>
                <a:spcPct val="90000"/>
              </a:lnSpc>
              <a:spcBef>
                <a:spcPts val="400"/>
              </a:spcBef>
              <a:buClr>
                <a:srgbClr val="336666"/>
              </a:buClr>
              <a:buSzPct val="70000"/>
              <a:buFont typeface="Wingdings"/>
              <a:buChar char="○"/>
              <a:defRPr sz="1800"/>
            </a:pPr>
            <a:endParaRPr sz="2380">
              <a:latin typeface="Gill Sans"/>
              <a:ea typeface="Gill Sans"/>
              <a:cs typeface="Gill Sans"/>
              <a:sym typeface="Gill Sans"/>
            </a:endParaRPr>
          </a:p>
          <a:p>
            <a:pPr lvl="0" marL="291465" indent="-291465" defTabSz="777240">
              <a:lnSpc>
                <a:spcPct val="90000"/>
              </a:lnSpc>
              <a:spcBef>
                <a:spcPts val="400"/>
              </a:spcBef>
              <a:buClr>
                <a:srgbClr val="336666"/>
              </a:buClr>
              <a:buSzPct val="70000"/>
              <a:buFont typeface="Wingdings"/>
              <a:buChar char="○"/>
              <a:defRPr sz="1800"/>
            </a:pPr>
            <a:r>
              <a:rPr sz="2380">
                <a:latin typeface="Gill Sans"/>
                <a:ea typeface="Gill Sans"/>
                <a:cs typeface="Gill Sans"/>
                <a:sym typeface="Gill Sans"/>
              </a:rPr>
              <a:t>Collaborative teams participating in the outbreak investigation</a:t>
            </a:r>
          </a:p>
        </p:txBody>
      </p:sp>
    </p:spTree>
  </p:cSld>
  <p:clrMapOvr>
    <a:masterClrMapping/>
  </p:clrMapOvr>
  <p:transition spd="med" advClick="1"/>
</p:sld>
</file>

<file path=ppt/slides/slide4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91" name="Shape 391"/>
          <p:cNvSpPr/>
          <p:nvPr>
            <p:ph type="body" idx="1"/>
          </p:nvPr>
        </p:nvSpPr>
        <p:spPr>
          <a:xfrm>
            <a:off x="342900" y="1343025"/>
            <a:ext cx="8229600" cy="4625975"/>
          </a:xfrm>
          <a:prstGeom prst="rect">
            <a:avLst/>
          </a:prstGeom>
        </p:spPr>
        <p:txBody>
          <a:bodyPr lIns="0" tIns="0" rIns="0" bIns="0">
            <a:normAutofit fontScale="100000" lnSpcReduction="0"/>
          </a:bodyPr>
          <a:lstStyle/>
          <a:p>
            <a:pPr lvl="0" marL="438149" indent="-319086">
              <a:buChar char="◼"/>
            </a:pPr>
            <a:endParaRPr sz="6500"/>
          </a:p>
          <a:p>
            <a:pPr lvl="0" marL="200025" indent="-80963" algn="ctr">
              <a:buSzTx/>
              <a:buNone/>
            </a:pPr>
            <a:r>
              <a:rPr sz="6500"/>
              <a:t>	</a:t>
            </a:r>
            <a:r>
              <a:rPr b="1" i="1" sz="6500">
                <a:solidFill>
                  <a:srgbClr val="0000FF"/>
                </a:solidFill>
                <a:latin typeface="Monotype Corsiva"/>
                <a:ea typeface="Monotype Corsiva"/>
                <a:cs typeface="Monotype Corsiva"/>
                <a:sym typeface="Monotype Corsiva"/>
              </a:rPr>
              <a:t>Thanks</a:t>
            </a:r>
            <a:endParaRPr b="1" i="1" sz="6500">
              <a:solidFill>
                <a:srgbClr val="0000FF"/>
              </a:solidFill>
              <a:latin typeface="Monotype Corsiva"/>
              <a:ea typeface="Monotype Corsiva"/>
              <a:cs typeface="Monotype Corsiva"/>
              <a:sym typeface="Monotype Corsiva"/>
            </a:endParaRPr>
          </a:p>
          <a:p>
            <a:pPr lvl="0" marL="200025" indent="-80963" algn="ctr">
              <a:buSzTx/>
              <a:buNone/>
            </a:pPr>
            <a:r>
              <a:rPr b="1" i="1" sz="6500">
                <a:solidFill>
                  <a:srgbClr val="0000FF"/>
                </a:solidFill>
                <a:latin typeface="Monotype Corsiva"/>
                <a:ea typeface="Monotype Corsiva"/>
                <a:cs typeface="Monotype Corsiva"/>
                <a:sym typeface="Monotype Corsiva"/>
              </a:rPr>
              <a:t>Questions</a:t>
            </a:r>
          </a:p>
        </p:txBody>
      </p:sp>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84" name="Group 84"/>
          <p:cNvGrpSpPr/>
          <p:nvPr/>
        </p:nvGrpSpPr>
        <p:grpSpPr>
          <a:xfrm>
            <a:off x="3132136" y="1557337"/>
            <a:ext cx="5616578" cy="4645027"/>
            <a:chOff x="0" y="0"/>
            <a:chExt cx="5616576" cy="4645026"/>
          </a:xfrm>
        </p:grpSpPr>
        <p:grpSp>
          <p:nvGrpSpPr>
            <p:cNvPr id="82" name="Group 82"/>
            <p:cNvGrpSpPr/>
            <p:nvPr/>
          </p:nvGrpSpPr>
          <p:grpSpPr>
            <a:xfrm>
              <a:off x="0" y="0"/>
              <a:ext cx="5616577" cy="4645027"/>
              <a:chOff x="0" y="0"/>
              <a:chExt cx="5616576" cy="4645026"/>
            </a:xfrm>
          </p:grpSpPr>
          <p:pic>
            <p:nvPicPr>
              <p:cNvPr id="80" name="image3.png"/>
              <p:cNvPicPr/>
              <p:nvPr/>
            </p:nvPicPr>
            <p:blipFill>
              <a:blip r:embed="rId2">
                <a:extLst/>
              </a:blip>
              <a:stretch>
                <a:fillRect/>
              </a:stretch>
            </p:blipFill>
            <p:spPr>
              <a:xfrm>
                <a:off x="0" y="0"/>
                <a:ext cx="5616577" cy="4645027"/>
              </a:xfrm>
              <a:prstGeom prst="rect">
                <a:avLst/>
              </a:prstGeom>
              <a:ln w="12700" cap="flat">
                <a:noFill/>
                <a:miter lim="400000"/>
              </a:ln>
              <a:effectLst/>
            </p:spPr>
          </p:pic>
          <p:sp>
            <p:nvSpPr>
              <p:cNvPr id="81" name="Shape 81"/>
              <p:cNvSpPr/>
              <p:nvPr/>
            </p:nvSpPr>
            <p:spPr>
              <a:xfrm flipV="1">
                <a:off x="383058" y="4262438"/>
                <a:ext cx="510285" cy="2701"/>
              </a:xfrm>
              <a:prstGeom prst="line">
                <a:avLst/>
              </a:prstGeom>
              <a:noFill/>
              <a:ln w="38100" cap="flat">
                <a:solidFill>
                  <a:srgbClr val="FFFFFF"/>
                </a:solidFill>
                <a:prstDash val="solid"/>
                <a:round/>
              </a:ln>
              <a:effectLst/>
            </p:spPr>
            <p:txBody>
              <a:bodyPr wrap="square" lIns="0" tIns="0" rIns="0" bIns="0" numCol="1" anchor="t">
                <a:noAutofit/>
              </a:bodyPr>
              <a:lstStyle/>
              <a:p>
                <a:pPr lvl="0" defTabSz="457200">
                  <a:defRPr sz="1200"/>
                </a:pPr>
              </a:p>
            </p:txBody>
          </p:sp>
        </p:grpSp>
        <p:sp>
          <p:nvSpPr>
            <p:cNvPr id="83" name="Shape 83"/>
            <p:cNvSpPr/>
            <p:nvPr/>
          </p:nvSpPr>
          <p:spPr>
            <a:xfrm>
              <a:off x="215900" y="1511300"/>
              <a:ext cx="1655764" cy="1368426"/>
            </a:xfrm>
            <a:prstGeom prst="rect">
              <a:avLst/>
            </a:prstGeom>
            <a:solidFill>
              <a:srgbClr val="FFFFFF"/>
            </a:solidFill>
            <a:ln w="12700" cap="flat">
              <a:noFill/>
              <a:miter lim="400000"/>
            </a:ln>
            <a:effectLst/>
          </p:spPr>
          <p:txBody>
            <a:bodyPr wrap="square" lIns="0" tIns="0" rIns="0" bIns="0" numCol="1" anchor="ctr">
              <a:noAutofit/>
            </a:bodyPr>
            <a:lstStyle/>
            <a:p>
              <a:pPr lvl="0">
                <a:defRPr>
                  <a:latin typeface="Arial"/>
                  <a:ea typeface="Arial"/>
                  <a:cs typeface="Arial"/>
                  <a:sym typeface="Arial"/>
                </a:defRPr>
              </a:pPr>
            </a:p>
          </p:txBody>
        </p:sp>
      </p:grpSp>
      <p:grpSp>
        <p:nvGrpSpPr>
          <p:cNvPr id="95" name="Group 95"/>
          <p:cNvGrpSpPr/>
          <p:nvPr/>
        </p:nvGrpSpPr>
        <p:grpSpPr>
          <a:xfrm>
            <a:off x="0" y="4632325"/>
            <a:ext cx="8713790" cy="2183764"/>
            <a:chOff x="0" y="0"/>
            <a:chExt cx="8713789" cy="2183763"/>
          </a:xfrm>
        </p:grpSpPr>
        <p:pic>
          <p:nvPicPr>
            <p:cNvPr id="85" name="image4.jpeg" descr="Norovirus main Full jpg"/>
            <p:cNvPicPr/>
            <p:nvPr/>
          </p:nvPicPr>
          <p:blipFill>
            <a:blip r:embed="rId3">
              <a:extLst/>
            </a:blip>
            <a:stretch>
              <a:fillRect/>
            </a:stretch>
          </p:blipFill>
          <p:spPr>
            <a:xfrm>
              <a:off x="1728787" y="0"/>
              <a:ext cx="1584327" cy="1560514"/>
            </a:xfrm>
            <a:prstGeom prst="rect">
              <a:avLst/>
            </a:prstGeom>
            <a:ln w="12700" cap="flat">
              <a:noFill/>
              <a:miter lim="400000"/>
            </a:ln>
            <a:effectLst/>
          </p:spPr>
        </p:pic>
        <p:sp>
          <p:nvSpPr>
            <p:cNvPr id="86" name="Shape 86"/>
            <p:cNvSpPr/>
            <p:nvPr/>
          </p:nvSpPr>
          <p:spPr>
            <a:xfrm>
              <a:off x="1873250" y="1655762"/>
              <a:ext cx="1439864" cy="34543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t">
              <a:spAutoFit/>
            </a:bodyPr>
            <a:lstStyle>
              <a:lvl1pPr>
                <a:spcBef>
                  <a:spcPts val="1000"/>
                </a:spcBef>
                <a:defRPr sz="1800">
                  <a:latin typeface="Corbel"/>
                  <a:ea typeface="Corbel"/>
                  <a:cs typeface="Corbel"/>
                  <a:sym typeface="Corbel"/>
                </a:defRPr>
              </a:lvl1pPr>
            </a:lstStyle>
            <a:p>
              <a:pPr lvl="0"/>
              <a:r>
                <a:t>Norovirus</a:t>
              </a:r>
            </a:p>
          </p:txBody>
        </p:sp>
        <p:pic>
          <p:nvPicPr>
            <p:cNvPr id="87" name="image5.jpeg" descr="Click to show &quot;rotavirus virus&quot; result 5"/>
            <p:cNvPicPr/>
            <p:nvPr/>
          </p:nvPicPr>
          <p:blipFill>
            <a:blip r:embed="rId4">
              <a:extLst/>
            </a:blip>
            <a:stretch>
              <a:fillRect/>
            </a:stretch>
          </p:blipFill>
          <p:spPr>
            <a:xfrm>
              <a:off x="0" y="0"/>
              <a:ext cx="1584326" cy="1560514"/>
            </a:xfrm>
            <a:prstGeom prst="rect">
              <a:avLst/>
            </a:prstGeom>
            <a:ln w="12700" cap="flat">
              <a:noFill/>
              <a:miter lim="400000"/>
            </a:ln>
            <a:effectLst/>
          </p:spPr>
        </p:pic>
        <p:sp>
          <p:nvSpPr>
            <p:cNvPr id="88" name="Shape 88"/>
            <p:cNvSpPr/>
            <p:nvPr/>
          </p:nvSpPr>
          <p:spPr>
            <a:xfrm>
              <a:off x="144462" y="1655762"/>
              <a:ext cx="1439864" cy="34543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t">
              <a:spAutoFit/>
            </a:bodyPr>
            <a:lstStyle>
              <a:lvl1pPr>
                <a:spcBef>
                  <a:spcPts val="1000"/>
                </a:spcBef>
                <a:defRPr sz="1800">
                  <a:latin typeface="Corbel"/>
                  <a:ea typeface="Corbel"/>
                  <a:cs typeface="Corbel"/>
                  <a:sym typeface="Corbel"/>
                </a:defRPr>
              </a:lvl1pPr>
            </a:lstStyle>
            <a:p>
              <a:pPr lvl="0"/>
              <a:r>
                <a:t>Rotavirus</a:t>
              </a:r>
            </a:p>
          </p:txBody>
        </p:sp>
        <p:pic>
          <p:nvPicPr>
            <p:cNvPr id="89" name="image6.jpeg" descr="ANd9GcQhxBbqQ2m9a8fGlRqKrHTl8OAKJQdg9nbHnV_z1Gg_OZC-xd32"/>
            <p:cNvPicPr/>
            <p:nvPr/>
          </p:nvPicPr>
          <p:blipFill>
            <a:blip r:embed="rId5">
              <a:extLst/>
            </a:blip>
            <a:stretch>
              <a:fillRect/>
            </a:stretch>
          </p:blipFill>
          <p:spPr>
            <a:xfrm>
              <a:off x="3384550" y="0"/>
              <a:ext cx="1584326" cy="1549401"/>
            </a:xfrm>
            <a:prstGeom prst="rect">
              <a:avLst/>
            </a:prstGeom>
            <a:ln w="12700" cap="flat">
              <a:noFill/>
              <a:miter lim="400000"/>
            </a:ln>
            <a:effectLst/>
          </p:spPr>
        </p:pic>
        <p:sp>
          <p:nvSpPr>
            <p:cNvPr id="90" name="Shape 90"/>
            <p:cNvSpPr/>
            <p:nvPr/>
          </p:nvSpPr>
          <p:spPr>
            <a:xfrm>
              <a:off x="3600450" y="1655762"/>
              <a:ext cx="1439864" cy="34543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t">
              <a:spAutoFit/>
            </a:bodyPr>
            <a:lstStyle>
              <a:lvl1pPr>
                <a:spcBef>
                  <a:spcPts val="1000"/>
                </a:spcBef>
                <a:defRPr sz="1800">
                  <a:latin typeface="Corbel"/>
                  <a:ea typeface="Corbel"/>
                  <a:cs typeface="Corbel"/>
                  <a:sym typeface="Corbel"/>
                </a:defRPr>
              </a:lvl1pPr>
            </a:lstStyle>
            <a:p>
              <a:pPr lvl="0"/>
              <a:r>
                <a:t>Sapovirus</a:t>
              </a:r>
            </a:p>
          </p:txBody>
        </p:sp>
        <p:pic>
          <p:nvPicPr>
            <p:cNvPr id="91" name="image7.jpeg" descr="132-Adenovirus_adenovirus"/>
            <p:cNvPicPr/>
            <p:nvPr/>
          </p:nvPicPr>
          <p:blipFill>
            <a:blip r:embed="rId6">
              <a:extLst/>
            </a:blip>
            <a:stretch>
              <a:fillRect/>
            </a:stretch>
          </p:blipFill>
          <p:spPr>
            <a:xfrm>
              <a:off x="7129463" y="0"/>
              <a:ext cx="1584327" cy="1512889"/>
            </a:xfrm>
            <a:prstGeom prst="rect">
              <a:avLst/>
            </a:prstGeom>
            <a:ln w="12700" cap="flat">
              <a:noFill/>
              <a:miter lim="400000"/>
            </a:ln>
            <a:effectLst/>
          </p:spPr>
        </p:pic>
        <p:sp>
          <p:nvSpPr>
            <p:cNvPr id="92" name="Shape 92"/>
            <p:cNvSpPr/>
            <p:nvPr/>
          </p:nvSpPr>
          <p:spPr>
            <a:xfrm>
              <a:off x="7273925" y="1584325"/>
              <a:ext cx="1439864" cy="59943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t">
              <a:spAutoFit/>
            </a:bodyPr>
            <a:lstStyle>
              <a:lvl1pPr>
                <a:spcBef>
                  <a:spcPts val="1000"/>
                </a:spcBef>
                <a:defRPr sz="1800">
                  <a:latin typeface="Corbel"/>
                  <a:ea typeface="Corbel"/>
                  <a:cs typeface="Corbel"/>
                  <a:sym typeface="Corbel"/>
                </a:defRPr>
              </a:lvl1pPr>
            </a:lstStyle>
            <a:p>
              <a:pPr lvl="0"/>
              <a:r>
                <a:t>Enteric Adenovirus</a:t>
              </a:r>
            </a:p>
          </p:txBody>
        </p:sp>
        <p:pic>
          <p:nvPicPr>
            <p:cNvPr id="93" name="image8.jpeg" descr="29375484-media_httpwwwfuturity_lpsdn"/>
            <p:cNvPicPr/>
            <p:nvPr/>
          </p:nvPicPr>
          <p:blipFill>
            <a:blip r:embed="rId7">
              <a:extLst/>
            </a:blip>
            <a:stretch>
              <a:fillRect/>
            </a:stretch>
          </p:blipFill>
          <p:spPr>
            <a:xfrm>
              <a:off x="5113337" y="0"/>
              <a:ext cx="1873253" cy="1471614"/>
            </a:xfrm>
            <a:prstGeom prst="rect">
              <a:avLst/>
            </a:prstGeom>
            <a:ln w="12700" cap="flat">
              <a:noFill/>
              <a:miter lim="400000"/>
            </a:ln>
            <a:effectLst/>
          </p:spPr>
        </p:pic>
        <p:sp>
          <p:nvSpPr>
            <p:cNvPr id="94" name="Shape 94"/>
            <p:cNvSpPr/>
            <p:nvPr/>
          </p:nvSpPr>
          <p:spPr>
            <a:xfrm>
              <a:off x="5400675" y="1655762"/>
              <a:ext cx="1439864" cy="34543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t">
              <a:spAutoFit/>
            </a:bodyPr>
            <a:lstStyle>
              <a:lvl1pPr>
                <a:spcBef>
                  <a:spcPts val="1000"/>
                </a:spcBef>
                <a:defRPr sz="1800">
                  <a:latin typeface="Corbel"/>
                  <a:ea typeface="Corbel"/>
                  <a:cs typeface="Corbel"/>
                  <a:sym typeface="Corbel"/>
                </a:defRPr>
              </a:lvl1pPr>
            </a:lstStyle>
            <a:p>
              <a:pPr lvl="0"/>
              <a:r>
                <a:t>Astrovirus</a:t>
              </a:r>
            </a:p>
          </p:txBody>
        </p:sp>
      </p:grpSp>
      <p:sp>
        <p:nvSpPr>
          <p:cNvPr id="96" name="Shape 96"/>
          <p:cNvSpPr/>
          <p:nvPr/>
        </p:nvSpPr>
        <p:spPr>
          <a:xfrm>
            <a:off x="179386" y="2362200"/>
            <a:ext cx="2916240" cy="1460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marL="423333" indent="-423333">
              <a:buSzPct val="100000"/>
              <a:buAutoNum type="alphaUcParenBoth" startAt="1"/>
              <a:defRPr sz="1800"/>
            </a:pPr>
            <a:r>
              <a:rPr sz="2000">
                <a:latin typeface="Corbel"/>
                <a:ea typeface="Corbel"/>
                <a:cs typeface="Corbel"/>
                <a:sym typeface="Corbel"/>
              </a:rPr>
              <a:t>Sapovirus</a:t>
            </a:r>
            <a:endParaRPr sz="2000">
              <a:latin typeface="Corbel"/>
              <a:ea typeface="Corbel"/>
              <a:cs typeface="Corbel"/>
              <a:sym typeface="Corbel"/>
            </a:endParaRPr>
          </a:p>
          <a:p>
            <a:pPr lvl="0" marL="423333" indent="-423333">
              <a:buSzPct val="100000"/>
              <a:buAutoNum type="alphaUcParenBoth" startAt="1"/>
              <a:defRPr sz="1800"/>
            </a:pPr>
            <a:r>
              <a:rPr sz="2000">
                <a:latin typeface="Corbel"/>
                <a:ea typeface="Corbel"/>
                <a:cs typeface="Corbel"/>
                <a:sym typeface="Corbel"/>
              </a:rPr>
              <a:t>Norovirus</a:t>
            </a:r>
            <a:endParaRPr sz="2000">
              <a:latin typeface="Corbel"/>
              <a:ea typeface="Corbel"/>
              <a:cs typeface="Corbel"/>
              <a:sym typeface="Corbel"/>
            </a:endParaRPr>
          </a:p>
          <a:p>
            <a:pPr lvl="0" marL="423333" indent="-423333">
              <a:buSzPct val="100000"/>
              <a:buAutoNum type="alphaUcParenBoth" startAt="1"/>
              <a:defRPr sz="1800"/>
            </a:pPr>
            <a:r>
              <a:rPr sz="2000">
                <a:latin typeface="Corbel"/>
                <a:ea typeface="Corbel"/>
                <a:cs typeface="Corbel"/>
                <a:sym typeface="Corbel"/>
              </a:rPr>
              <a:t>Astrovirus </a:t>
            </a:r>
            <a:endParaRPr sz="2000">
              <a:latin typeface="Corbel"/>
              <a:ea typeface="Corbel"/>
              <a:cs typeface="Corbel"/>
              <a:sym typeface="Corbel"/>
            </a:endParaRPr>
          </a:p>
          <a:p>
            <a:pPr lvl="0" marL="342900" indent="-342900">
              <a:defRPr sz="1800"/>
            </a:pPr>
            <a:r>
              <a:rPr sz="2000">
                <a:latin typeface="Corbel"/>
                <a:ea typeface="Corbel"/>
                <a:cs typeface="Corbel"/>
                <a:sym typeface="Corbel"/>
              </a:rPr>
              <a:t>(E) Rotavirus </a:t>
            </a:r>
            <a:endParaRPr sz="2000">
              <a:latin typeface="Corbel"/>
              <a:ea typeface="Corbel"/>
              <a:cs typeface="Corbel"/>
              <a:sym typeface="Corbel"/>
            </a:endParaRPr>
          </a:p>
          <a:p>
            <a:pPr lvl="0" marL="342900" indent="-342900">
              <a:defRPr sz="1800"/>
            </a:pPr>
            <a:r>
              <a:rPr sz="2000">
                <a:latin typeface="Corbel"/>
                <a:ea typeface="Corbel"/>
                <a:cs typeface="Corbel"/>
                <a:sym typeface="Corbel"/>
              </a:rPr>
              <a:t>(F) Adenovirus</a:t>
            </a:r>
          </a:p>
        </p:txBody>
      </p:sp>
      <p:sp>
        <p:nvSpPr>
          <p:cNvPr id="97" name="Shape 97"/>
          <p:cNvSpPr/>
          <p:nvPr/>
        </p:nvSpPr>
        <p:spPr>
          <a:xfrm>
            <a:off x="2106612" y="397986"/>
            <a:ext cx="6875463" cy="6375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spcBef>
                <a:spcPts val="2100"/>
              </a:spcBef>
              <a:defRPr b="1" sz="3600">
                <a:solidFill>
                  <a:srgbClr val="FFC943"/>
                </a:solidFill>
                <a:latin typeface="Tahoma"/>
                <a:ea typeface="Tahoma"/>
                <a:cs typeface="Tahoma"/>
                <a:sym typeface="Tahoma"/>
              </a:defRPr>
            </a:lvl1pPr>
          </a:lstStyle>
          <a:p>
            <a:pPr lvl="0">
              <a:defRPr b="0" sz="1800">
                <a:solidFill>
                  <a:srgbClr val="000000"/>
                </a:solidFill>
              </a:defRPr>
            </a:pPr>
            <a:r>
              <a:rPr b="1" sz="3600">
                <a:solidFill>
                  <a:srgbClr val="FFC943"/>
                </a:solidFill>
              </a:rPr>
              <a:t>Most common GE viruses</a:t>
            </a:r>
          </a:p>
        </p:txBody>
      </p:sp>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9" name="Shape 99"/>
          <p:cNvSpPr/>
          <p:nvPr/>
        </p:nvSpPr>
        <p:spPr>
          <a:xfrm>
            <a:off x="1403350" y="404812"/>
            <a:ext cx="7019925" cy="6375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lgn="ctr">
              <a:defRPr b="1" sz="3600">
                <a:solidFill>
                  <a:srgbClr val="FFCC00"/>
                </a:solidFill>
                <a:latin typeface="Tahoma"/>
                <a:ea typeface="Tahoma"/>
                <a:cs typeface="Tahoma"/>
                <a:sym typeface="Tahoma"/>
              </a:defRPr>
            </a:lvl1pPr>
          </a:lstStyle>
          <a:p>
            <a:pPr lvl="0">
              <a:defRPr b="0" sz="1800">
                <a:solidFill>
                  <a:srgbClr val="000000"/>
                </a:solidFill>
              </a:defRPr>
            </a:pPr>
            <a:r>
              <a:rPr b="1" sz="3600">
                <a:solidFill>
                  <a:srgbClr val="FFCC00"/>
                </a:solidFill>
              </a:rPr>
              <a:t>Viruses causing GE</a:t>
            </a:r>
          </a:p>
        </p:txBody>
      </p:sp>
      <p:graphicFrame>
        <p:nvGraphicFramePr>
          <p:cNvPr id="100" name="Table 100"/>
          <p:cNvGraphicFramePr/>
          <p:nvPr/>
        </p:nvGraphicFramePr>
        <p:xfrm>
          <a:off x="250825" y="1557337"/>
          <a:ext cx="8623301" cy="4673602"/>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1503362"/>
                <a:gridCol w="1376362"/>
                <a:gridCol w="1208087"/>
                <a:gridCol w="1344612"/>
                <a:gridCol w="1390650"/>
                <a:gridCol w="1800225"/>
              </a:tblGrid>
              <a:tr h="881062">
                <a:tc>
                  <a:txBody>
                    <a:bodyPr/>
                    <a:lstStyle/>
                    <a:p>
                      <a:pPr lvl="0" defTabSz="914400">
                        <a:defRPr b="0" i="0" sz="1800"/>
                      </a:pPr>
                      <a:r>
                        <a:rPr>
                          <a:sym typeface="Helvetica"/>
                        </a:rPr>
                        <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b="1">
                          <a:latin typeface="Arial"/>
                          <a:ea typeface="Arial"/>
                          <a:cs typeface="Arial"/>
                        </a:rPr>
                        <a:t>Rotavirus</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b="1">
                          <a:latin typeface="Arial"/>
                          <a:ea typeface="Arial"/>
                          <a:cs typeface="Arial"/>
                        </a:rPr>
                        <a:t>Norovirus</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b="1">
                          <a:latin typeface="Arial"/>
                          <a:ea typeface="Arial"/>
                          <a:cs typeface="Arial"/>
                        </a:rPr>
                        <a:t>Sapovirus</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b="1">
                          <a:latin typeface="Arial"/>
                          <a:ea typeface="Arial"/>
                          <a:cs typeface="Arial"/>
                        </a:rPr>
                        <a:t>Astrovirus</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b="1">
                          <a:latin typeface="Arial"/>
                          <a:ea typeface="Arial"/>
                          <a:cs typeface="Arial"/>
                        </a:rPr>
                        <a:t>Adenovirus</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r>
              <a:tr h="776287">
                <a:tc>
                  <a:txBody>
                    <a:bodyPr/>
                    <a:lstStyle/>
                    <a:p>
                      <a:pPr lvl="0" algn="l" defTabSz="914400">
                        <a:defRPr b="0" i="0" sz="1800"/>
                      </a:pPr>
                      <a:r>
                        <a:rPr b="1">
                          <a:latin typeface="Arial"/>
                          <a:ea typeface="Arial"/>
                          <a:cs typeface="Arial"/>
                        </a:rPr>
                        <a:t>Genome</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a:latin typeface="Arial"/>
                          <a:ea typeface="Arial"/>
                          <a:cs typeface="Arial"/>
                        </a:rPr>
                        <a:t>dsRNA</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a:latin typeface="Arial"/>
                          <a:ea typeface="Arial"/>
                          <a:cs typeface="Arial"/>
                        </a:rPr>
                        <a:t>ssRNA</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a:latin typeface="Arial"/>
                          <a:ea typeface="Arial"/>
                          <a:cs typeface="Arial"/>
                        </a:rPr>
                        <a:t>ssRNA</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a:latin typeface="Arial"/>
                          <a:ea typeface="Arial"/>
                          <a:cs typeface="Arial"/>
                        </a:rPr>
                        <a:t>ssRNA</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a:latin typeface="Arial"/>
                          <a:ea typeface="Arial"/>
                          <a:cs typeface="Arial"/>
                        </a:rPr>
                        <a:t>dsDNA</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r>
              <a:tr h="776287">
                <a:tc>
                  <a:txBody>
                    <a:bodyPr/>
                    <a:lstStyle/>
                    <a:p>
                      <a:pPr lvl="0" algn="l" defTabSz="914400">
                        <a:defRPr b="0" i="0" sz="1800"/>
                      </a:pPr>
                      <a:r>
                        <a:rPr b="1">
                          <a:latin typeface="Arial"/>
                          <a:ea typeface="Arial"/>
                          <a:cs typeface="Arial"/>
                        </a:rPr>
                        <a:t>Culture </a:t>
                      </a:r>
                      <a:r>
                        <a:rPr b="1" i="1">
                          <a:latin typeface="Arial"/>
                          <a:ea typeface="Arial"/>
                          <a:cs typeface="Arial"/>
                        </a:rPr>
                        <a:t>in vitro</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a:latin typeface="Arial"/>
                          <a:ea typeface="Arial"/>
                          <a:cs typeface="Arial"/>
                        </a:rPr>
                        <a:t>Yes, but difficult</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b="1">
                          <a:solidFill>
                            <a:srgbClr val="0000FF"/>
                          </a:solidFill>
                          <a:latin typeface="Arial"/>
                          <a:ea typeface="Arial"/>
                          <a:cs typeface="Arial"/>
                        </a:rPr>
                        <a:t>no</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b="1">
                          <a:solidFill>
                            <a:srgbClr val="0000FF"/>
                          </a:solidFill>
                          <a:latin typeface="Arial"/>
                          <a:ea typeface="Arial"/>
                          <a:cs typeface="Arial"/>
                        </a:rPr>
                        <a:t>no</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a:latin typeface="Arial"/>
                          <a:ea typeface="Arial"/>
                          <a:cs typeface="Arial"/>
                        </a:rPr>
                        <a:t>Yes, but difficult</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a:latin typeface="Arial"/>
                          <a:ea typeface="Arial"/>
                          <a:cs typeface="Arial"/>
                        </a:rPr>
                        <a:t>Yes, but difficult</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r>
              <a:tr h="1463675">
                <a:tc>
                  <a:txBody>
                    <a:bodyPr/>
                    <a:lstStyle/>
                    <a:p>
                      <a:pPr lvl="0" algn="l" defTabSz="914400">
                        <a:defRPr b="0" i="0" sz="1800"/>
                      </a:pPr>
                      <a:r>
                        <a:rPr b="1">
                          <a:latin typeface="Arial"/>
                          <a:ea typeface="Arial"/>
                          <a:cs typeface="Arial"/>
                        </a:rPr>
                        <a:t>Group/type in human</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b="1">
                          <a:solidFill>
                            <a:srgbClr val="0000FF"/>
                          </a:solidFill>
                          <a:latin typeface="Arial"/>
                          <a:ea typeface="Arial"/>
                          <a:cs typeface="Arial"/>
                        </a:rPr>
                        <a:t>A</a:t>
                      </a:r>
                      <a:r>
                        <a:rPr>
                          <a:latin typeface="Arial"/>
                          <a:ea typeface="Arial"/>
                          <a:cs typeface="Arial"/>
                        </a:rPr>
                        <a:t>,B,C,D,E,F and G</a:t>
                      </a:r>
                      <a:endParaRPr>
                        <a:latin typeface="Arial"/>
                        <a:ea typeface="Arial"/>
                        <a:cs typeface="Arial"/>
                      </a:endParaRPr>
                    </a:p>
                    <a:p>
                      <a:pPr lvl="0" algn="l" defTabSz="914400">
                        <a:defRPr b="0" i="0" sz="1800"/>
                      </a:pPr>
                      <a:r>
                        <a:rPr>
                          <a:latin typeface="Arial"/>
                          <a:ea typeface="Arial"/>
                          <a:cs typeface="Arial"/>
                        </a:rPr>
                        <a:t>14 G and 23 P types</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b="1">
                          <a:solidFill>
                            <a:srgbClr val="0000FF"/>
                          </a:solidFill>
                          <a:latin typeface="Arial"/>
                          <a:ea typeface="Arial"/>
                          <a:cs typeface="Arial"/>
                        </a:rPr>
                        <a:t>GI, GII </a:t>
                      </a:r>
                      <a:r>
                        <a:rPr>
                          <a:solidFill>
                            <a:srgbClr val="FF0000"/>
                          </a:solidFill>
                          <a:latin typeface="Arial"/>
                          <a:ea typeface="Arial"/>
                          <a:cs typeface="Arial"/>
                        </a:rPr>
                        <a:t>(</a:t>
                      </a:r>
                      <a:r>
                        <a:rPr b="1">
                          <a:solidFill>
                            <a:srgbClr val="FF0000"/>
                          </a:solidFill>
                          <a:latin typeface="Arial"/>
                          <a:ea typeface="Arial"/>
                          <a:cs typeface="Arial"/>
                        </a:rPr>
                        <a:t>GII.4</a:t>
                      </a:r>
                      <a:r>
                        <a:rPr>
                          <a:latin typeface="Arial"/>
                          <a:ea typeface="Arial"/>
                          <a:cs typeface="Arial"/>
                        </a:rPr>
                        <a:t>) and GIV</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b="1">
                          <a:solidFill>
                            <a:srgbClr val="0000FF"/>
                          </a:solidFill>
                          <a:latin typeface="Arial"/>
                          <a:ea typeface="Arial"/>
                          <a:cs typeface="Arial"/>
                        </a:rPr>
                        <a:t>GI, GII</a:t>
                      </a:r>
                      <a:r>
                        <a:rPr>
                          <a:latin typeface="Arial"/>
                          <a:ea typeface="Arial"/>
                          <a:cs typeface="Arial"/>
                        </a:rPr>
                        <a:t>,  GIV, GV</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b="1">
                          <a:solidFill>
                            <a:srgbClr val="0000FF"/>
                          </a:solidFill>
                          <a:latin typeface="Arial"/>
                          <a:ea typeface="Arial"/>
                          <a:cs typeface="Arial"/>
                        </a:rPr>
                        <a:t>1</a:t>
                      </a:r>
                      <a:r>
                        <a:rPr>
                          <a:latin typeface="Arial"/>
                          <a:ea typeface="Arial"/>
                          <a:cs typeface="Arial"/>
                        </a:rPr>
                        <a:t> – 8 serotypes</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a:latin typeface="Arial"/>
                          <a:ea typeface="Arial"/>
                          <a:cs typeface="Arial"/>
                        </a:rPr>
                        <a:t>6 subgroups (A-F)</a:t>
                      </a:r>
                      <a:endParaRPr>
                        <a:latin typeface="Arial"/>
                        <a:ea typeface="Arial"/>
                        <a:cs typeface="Arial"/>
                      </a:endParaRPr>
                    </a:p>
                    <a:p>
                      <a:pPr lvl="0" algn="l" defTabSz="914400">
                        <a:defRPr b="0" i="0" sz="1800"/>
                      </a:pPr>
                      <a:r>
                        <a:rPr>
                          <a:latin typeface="Arial"/>
                          <a:ea typeface="Arial"/>
                          <a:cs typeface="Arial"/>
                        </a:rPr>
                        <a:t>67 sero/genotype </a:t>
                      </a:r>
                      <a:endParaRPr>
                        <a:latin typeface="Arial"/>
                        <a:ea typeface="Arial"/>
                        <a:cs typeface="Arial"/>
                      </a:endParaRPr>
                    </a:p>
                    <a:p>
                      <a:pPr lvl="0" algn="l" defTabSz="914400">
                        <a:defRPr b="0" i="0" sz="1800"/>
                      </a:pPr>
                      <a:r>
                        <a:rPr b="1">
                          <a:solidFill>
                            <a:srgbClr val="0000FF"/>
                          </a:solidFill>
                          <a:latin typeface="Arial"/>
                          <a:ea typeface="Arial"/>
                          <a:cs typeface="Arial"/>
                        </a:rPr>
                        <a:t>40/41-EadV</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r>
              <a:tr h="776287">
                <a:tc>
                  <a:txBody>
                    <a:bodyPr/>
                    <a:lstStyle/>
                    <a:p>
                      <a:pPr lvl="0" algn="l" defTabSz="914400">
                        <a:defRPr b="0" i="0" sz="1800"/>
                      </a:pPr>
                      <a:r>
                        <a:rPr b="1">
                          <a:latin typeface="Arial"/>
                          <a:ea typeface="Arial"/>
                          <a:cs typeface="Arial"/>
                        </a:rPr>
                        <a:t>Diagnostics (currently)</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a:latin typeface="Arial"/>
                          <a:ea typeface="Arial"/>
                          <a:cs typeface="Arial"/>
                        </a:rPr>
                        <a:t>EM, EIA (RT-PCR)</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a:latin typeface="Arial"/>
                          <a:ea typeface="Arial"/>
                          <a:cs typeface="Arial"/>
                        </a:rPr>
                        <a:t>RT-PCR</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a:latin typeface="Arial"/>
                          <a:ea typeface="Arial"/>
                          <a:cs typeface="Arial"/>
                        </a:rPr>
                        <a:t>RT-PCR</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a:latin typeface="Arial"/>
                          <a:ea typeface="Arial"/>
                          <a:cs typeface="Arial"/>
                        </a:rPr>
                        <a:t>EIA, RT-PCR</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defTabSz="914400">
                        <a:defRPr b="0" i="0" sz="1800"/>
                      </a:pPr>
                      <a:r>
                        <a:rPr>
                          <a:latin typeface="Arial"/>
                          <a:ea typeface="Arial"/>
                          <a:cs typeface="Arial"/>
                        </a:rPr>
                        <a:t>EM, EIA (PCR)</a:t>
                      </a:r>
                    </a:p>
                  </a:txBody>
                  <a:tcPr marL="45726" marR="45726" marT="45726" marB="45726" anchor="t" anchorCtr="0"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r>
            </a:tbl>
          </a:graphicData>
        </a:graphic>
      </p:graphicFrame>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2" name="Shape 102"/>
          <p:cNvSpPr/>
          <p:nvPr>
            <p:ph type="body" idx="4294967295"/>
          </p:nvPr>
        </p:nvSpPr>
        <p:spPr>
          <a:xfrm>
            <a:off x="755873" y="1787525"/>
            <a:ext cx="7632254" cy="4625975"/>
          </a:xfrm>
          <a:prstGeom prst="rect">
            <a:avLst/>
          </a:prstGeom>
        </p:spPr>
        <p:txBody>
          <a:bodyPr lIns="0" tIns="0" rIns="0" bIns="0">
            <a:normAutofit fontScale="100000" lnSpcReduction="0"/>
          </a:bodyPr>
          <a:lstStyle/>
          <a:p>
            <a:pPr lvl="0" marL="418207" indent="-299144">
              <a:lnSpc>
                <a:spcPct val="100000"/>
              </a:lnSpc>
              <a:spcBef>
                <a:spcPts val="600"/>
              </a:spcBef>
              <a:buClr>
                <a:srgbClr val="4F81BD"/>
              </a:buClr>
              <a:buSzPct val="80000"/>
              <a:buChar char="➢"/>
              <a:defRPr sz="1800"/>
            </a:pPr>
            <a:r>
              <a:rPr sz="3200">
                <a:latin typeface="Corbel"/>
                <a:ea typeface="Corbel"/>
                <a:cs typeface="Corbel"/>
                <a:sym typeface="Corbel"/>
              </a:rPr>
              <a:t>Rotavirus – causes severe acute sporadic GE in young children</a:t>
            </a:r>
            <a:endParaRPr sz="3200">
              <a:latin typeface="Corbel"/>
              <a:ea typeface="Corbel"/>
              <a:cs typeface="Corbel"/>
              <a:sym typeface="Corbel"/>
            </a:endParaRPr>
          </a:p>
          <a:p>
            <a:pPr lvl="0" marL="418207" indent="-299144">
              <a:lnSpc>
                <a:spcPct val="100000"/>
              </a:lnSpc>
              <a:spcBef>
                <a:spcPts val="600"/>
              </a:spcBef>
              <a:buClr>
                <a:srgbClr val="4F81BD"/>
              </a:buClr>
              <a:buSzPct val="80000"/>
              <a:buChar char="➢"/>
              <a:defRPr sz="1800"/>
            </a:pPr>
            <a:r>
              <a:rPr sz="3200">
                <a:latin typeface="Corbel"/>
                <a:ea typeface="Corbel"/>
                <a:cs typeface="Corbel"/>
                <a:sym typeface="Corbel"/>
              </a:rPr>
              <a:t>Norovirus – the most important agent of non-bacterial GE outbreaks in all ages</a:t>
            </a:r>
            <a:endParaRPr sz="3200">
              <a:latin typeface="Corbel"/>
              <a:ea typeface="Corbel"/>
              <a:cs typeface="Corbel"/>
              <a:sym typeface="Corbel"/>
            </a:endParaRPr>
          </a:p>
          <a:p>
            <a:pPr lvl="0" marL="418207" indent="-299144">
              <a:lnSpc>
                <a:spcPct val="100000"/>
              </a:lnSpc>
              <a:spcBef>
                <a:spcPts val="0"/>
              </a:spcBef>
              <a:buClr>
                <a:srgbClr val="4F81BD"/>
              </a:buClr>
              <a:buSzPct val="80000"/>
              <a:buChar char="➢"/>
              <a:defRPr sz="1800"/>
            </a:pPr>
            <a:r>
              <a:rPr sz="3200">
                <a:latin typeface="Corbel"/>
                <a:ea typeface="Corbel"/>
                <a:cs typeface="Corbel"/>
                <a:sym typeface="Corbel"/>
              </a:rPr>
              <a:t>Sapovirus, astrovirus and enteric adenovirus – are commonly-seen pediatric GE in clinic and hospital ward  </a:t>
            </a:r>
          </a:p>
        </p:txBody>
      </p:sp>
      <p:sp>
        <p:nvSpPr>
          <p:cNvPr id="103" name="Shape 103"/>
          <p:cNvSpPr/>
          <p:nvPr>
            <p:ph type="title" idx="4294967295"/>
          </p:nvPr>
        </p:nvSpPr>
        <p:spPr>
          <a:xfrm>
            <a:off x="1692275" y="333375"/>
            <a:ext cx="7042150" cy="990600"/>
          </a:xfrm>
          <a:prstGeom prst="rect">
            <a:avLst/>
          </a:prstGeom>
        </p:spPr>
        <p:txBody>
          <a:bodyPr lIns="0" tIns="0" rIns="0" bIns="0">
            <a:normAutofit fontScale="100000" lnSpcReduction="0"/>
          </a:bodyPr>
          <a:lstStyle>
            <a:lvl1pPr algn="l">
              <a:spcBef>
                <a:spcPts val="2100"/>
              </a:spcBef>
              <a:defRPr b="1" sz="3600">
                <a:solidFill>
                  <a:srgbClr val="FFCC00"/>
                </a:solidFill>
                <a:latin typeface="Tahoma"/>
                <a:ea typeface="Tahoma"/>
                <a:cs typeface="Tahoma"/>
                <a:sym typeface="Tahoma"/>
              </a:defRPr>
            </a:lvl1pPr>
          </a:lstStyle>
          <a:p>
            <a:pPr lvl="0">
              <a:defRPr b="0" sz="1800">
                <a:solidFill>
                  <a:srgbClr val="000000"/>
                </a:solidFill>
              </a:defRPr>
            </a:pPr>
            <a:r>
              <a:rPr b="1" sz="3600">
                <a:solidFill>
                  <a:srgbClr val="FFCC00"/>
                </a:solidFill>
              </a:rPr>
              <a:t>	Viruses causing GE</a:t>
            </a:r>
          </a:p>
        </p:txBody>
      </p:sp>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5" name="Shape 105"/>
          <p:cNvSpPr/>
          <p:nvPr/>
        </p:nvSpPr>
        <p:spPr>
          <a:xfrm>
            <a:off x="252809" y="1709294"/>
            <a:ext cx="8638383" cy="45760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defTabSz="457200">
              <a:lnSpc>
                <a:spcPct val="117999"/>
              </a:lnSpc>
              <a:defRPr sz="1800"/>
            </a:pPr>
            <a:r>
              <a:rPr sz="2400">
                <a:latin typeface="Corbel"/>
                <a:ea typeface="Corbel"/>
                <a:cs typeface="Corbel"/>
                <a:sym typeface="Corbel"/>
              </a:rPr>
              <a:t>Norovirus is a leading cause of gastroenteritis across all settings and age groups.  A systematic review of 31 studies in the both developed and developing countries summarized the annual prevalence:</a:t>
            </a:r>
            <a:endParaRPr sz="2400">
              <a:latin typeface="Corbel"/>
              <a:ea typeface="Corbel"/>
              <a:cs typeface="Corbel"/>
              <a:sym typeface="Corbel"/>
            </a:endParaRPr>
          </a:p>
          <a:p>
            <a:pPr lvl="0">
              <a:buClr>
                <a:srgbClr val="4F81BD"/>
              </a:buClr>
              <a:buSzPct val="100000"/>
              <a:buFont typeface="Wingdings"/>
              <a:buChar char="➢"/>
              <a:defRPr sz="1800"/>
            </a:pPr>
            <a:r>
              <a:rPr sz="2400">
                <a:latin typeface="Corbel"/>
                <a:ea typeface="Corbel"/>
                <a:cs typeface="Corbel"/>
                <a:sym typeface="Corbel"/>
              </a:rPr>
              <a:t> 10–15% of severe gastroenteritis cases in children &lt; 5 years</a:t>
            </a:r>
            <a:endParaRPr sz="2400">
              <a:latin typeface="Corbel"/>
              <a:ea typeface="Corbel"/>
              <a:cs typeface="Corbel"/>
              <a:sym typeface="Corbel"/>
            </a:endParaRPr>
          </a:p>
          <a:p>
            <a:pPr lvl="0">
              <a:buClr>
                <a:srgbClr val="4F81BD"/>
              </a:buClr>
              <a:buSzPct val="100000"/>
              <a:buFont typeface="Wingdings"/>
              <a:buChar char="➢"/>
              <a:defRPr sz="1800"/>
            </a:pPr>
            <a:r>
              <a:rPr sz="2400">
                <a:latin typeface="Corbel"/>
                <a:ea typeface="Corbel"/>
                <a:cs typeface="Corbel"/>
                <a:sym typeface="Corbel"/>
              </a:rPr>
              <a:t>  9–15% of mild and moderate diarrheal disorders in various ages</a:t>
            </a:r>
            <a:endParaRPr sz="2400">
              <a:latin typeface="Corbel"/>
              <a:ea typeface="Corbel"/>
              <a:cs typeface="Corbel"/>
              <a:sym typeface="Corbel"/>
            </a:endParaRPr>
          </a:p>
          <a:p>
            <a:pPr lvl="0">
              <a:defRPr sz="1800"/>
            </a:pPr>
            <a:r>
              <a:rPr b="1" sz="2400">
                <a:solidFill>
                  <a:srgbClr val="C0504D"/>
                </a:solidFill>
                <a:latin typeface="Corbel"/>
                <a:ea typeface="Corbel"/>
                <a:cs typeface="Corbel"/>
                <a:sym typeface="Corbel"/>
              </a:rPr>
              <a:t>In industrialized countries</a:t>
            </a:r>
            <a:r>
              <a:rPr b="1" sz="2400">
                <a:solidFill>
                  <a:srgbClr val="800080"/>
                </a:solidFill>
                <a:latin typeface="Corbel"/>
                <a:ea typeface="Corbel"/>
                <a:cs typeface="Corbel"/>
                <a:sym typeface="Corbel"/>
              </a:rPr>
              <a:t>:</a:t>
            </a:r>
            <a:endParaRPr b="1" sz="2400">
              <a:solidFill>
                <a:srgbClr val="800080"/>
              </a:solidFill>
              <a:latin typeface="Corbel"/>
              <a:ea typeface="Corbel"/>
              <a:cs typeface="Corbel"/>
              <a:sym typeface="Corbel"/>
            </a:endParaRPr>
          </a:p>
          <a:p>
            <a:pPr lvl="0">
              <a:buClr>
                <a:srgbClr val="4F81BD"/>
              </a:buClr>
              <a:buSzPct val="100000"/>
              <a:buFont typeface="Wingdings"/>
              <a:buChar char="➢"/>
              <a:defRPr sz="1800"/>
            </a:pPr>
            <a:r>
              <a:rPr sz="2400">
                <a:latin typeface="Corbel"/>
                <a:ea typeface="Corbel"/>
                <a:cs typeface="Corbel"/>
                <a:sym typeface="Corbel"/>
              </a:rPr>
              <a:t>64,000 episodes of diarrhea resulting in hospitalization</a:t>
            </a:r>
            <a:endParaRPr sz="2400">
              <a:latin typeface="Corbel"/>
              <a:ea typeface="Corbel"/>
              <a:cs typeface="Corbel"/>
              <a:sym typeface="Corbel"/>
            </a:endParaRPr>
          </a:p>
          <a:p>
            <a:pPr lvl="0">
              <a:buClr>
                <a:srgbClr val="4F81BD"/>
              </a:buClr>
              <a:buSzPct val="100000"/>
              <a:buFont typeface="Wingdings"/>
              <a:buChar char="➢"/>
              <a:defRPr sz="1800"/>
            </a:pPr>
            <a:r>
              <a:rPr sz="2400">
                <a:latin typeface="Corbel"/>
                <a:ea typeface="Corbel"/>
                <a:cs typeface="Corbel"/>
                <a:sym typeface="Corbel"/>
              </a:rPr>
              <a:t>900,000 clinic visits among children</a:t>
            </a:r>
            <a:endParaRPr sz="2400">
              <a:latin typeface="Corbel"/>
              <a:ea typeface="Corbel"/>
              <a:cs typeface="Corbel"/>
              <a:sym typeface="Corbel"/>
            </a:endParaRPr>
          </a:p>
          <a:p>
            <a:pPr lvl="0">
              <a:defRPr sz="1800"/>
            </a:pPr>
            <a:r>
              <a:rPr b="1" sz="2400">
                <a:solidFill>
                  <a:srgbClr val="C0504D"/>
                </a:solidFill>
                <a:latin typeface="Corbel"/>
                <a:ea typeface="Corbel"/>
                <a:cs typeface="Corbel"/>
                <a:sym typeface="Corbel"/>
              </a:rPr>
              <a:t>In developing countries</a:t>
            </a:r>
            <a:r>
              <a:rPr b="1" sz="2400">
                <a:latin typeface="Corbel"/>
                <a:ea typeface="Corbel"/>
                <a:cs typeface="Corbel"/>
                <a:sym typeface="Corbel"/>
              </a:rPr>
              <a:t>: </a:t>
            </a:r>
            <a:endParaRPr b="1" sz="2400">
              <a:latin typeface="Corbel"/>
              <a:ea typeface="Corbel"/>
              <a:cs typeface="Corbel"/>
              <a:sym typeface="Corbel"/>
            </a:endParaRPr>
          </a:p>
          <a:p>
            <a:pPr lvl="0">
              <a:buClr>
                <a:srgbClr val="4F81BD"/>
              </a:buClr>
              <a:buSzPct val="100000"/>
              <a:buFont typeface="Wingdings"/>
              <a:buChar char="➢"/>
              <a:defRPr sz="1800"/>
            </a:pPr>
            <a:r>
              <a:rPr sz="2400">
                <a:latin typeface="Corbel"/>
                <a:ea typeface="Corbel"/>
                <a:cs typeface="Corbel"/>
                <a:sym typeface="Corbel"/>
              </a:rPr>
              <a:t>1.7–1.9 million outpatient visits </a:t>
            </a:r>
            <a:endParaRPr sz="2400">
              <a:latin typeface="Corbel"/>
              <a:ea typeface="Corbel"/>
              <a:cs typeface="Corbel"/>
              <a:sym typeface="Corbel"/>
            </a:endParaRPr>
          </a:p>
          <a:p>
            <a:pPr lvl="0">
              <a:buClr>
                <a:srgbClr val="4F81BD"/>
              </a:buClr>
              <a:buSzPct val="100000"/>
              <a:buFont typeface="Wingdings"/>
              <a:buChar char="➢"/>
              <a:defRPr sz="1800"/>
            </a:pPr>
            <a:r>
              <a:rPr sz="2400">
                <a:latin typeface="Corbel"/>
                <a:ea typeface="Corbel"/>
                <a:cs typeface="Corbel"/>
                <a:sym typeface="Corbel"/>
              </a:rPr>
              <a:t>1.1 million hospitalizations </a:t>
            </a:r>
            <a:endParaRPr sz="2400">
              <a:latin typeface="Corbel"/>
              <a:ea typeface="Corbel"/>
              <a:cs typeface="Corbel"/>
              <a:sym typeface="Corbel"/>
            </a:endParaRPr>
          </a:p>
          <a:p>
            <a:pPr lvl="0">
              <a:buClr>
                <a:srgbClr val="4F81BD"/>
              </a:buClr>
              <a:buSzPct val="100000"/>
              <a:buFont typeface="Wingdings"/>
              <a:buChar char="➢"/>
              <a:defRPr sz="1800"/>
            </a:pPr>
            <a:r>
              <a:rPr sz="2400">
                <a:latin typeface="Corbel"/>
                <a:ea typeface="Corbel"/>
                <a:cs typeface="Corbel"/>
                <a:sym typeface="Corbel"/>
              </a:rPr>
              <a:t>218,000 deaths each year in children</a:t>
            </a:r>
          </a:p>
        </p:txBody>
      </p:sp>
      <p:sp>
        <p:nvSpPr>
          <p:cNvPr id="106" name="Shape 106"/>
          <p:cNvSpPr/>
          <p:nvPr/>
        </p:nvSpPr>
        <p:spPr>
          <a:xfrm>
            <a:off x="1042987" y="476250"/>
            <a:ext cx="7561263" cy="63753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ctr">
              <a:spcBef>
                <a:spcPts val="2100"/>
              </a:spcBef>
              <a:defRPr sz="1800"/>
            </a:pPr>
            <a:r>
              <a:rPr b="1" sz="3600">
                <a:solidFill>
                  <a:srgbClr val="FFC943"/>
                </a:solidFill>
                <a:latin typeface="Tahoma"/>
                <a:ea typeface="Tahoma"/>
                <a:cs typeface="Tahoma"/>
                <a:sym typeface="Tahoma"/>
              </a:rPr>
              <a:t>	</a:t>
            </a:r>
            <a:r>
              <a:rPr b="1" sz="3600">
                <a:solidFill>
                  <a:srgbClr val="FFCC00"/>
                </a:solidFill>
                <a:latin typeface="Tahoma"/>
                <a:ea typeface="Tahoma"/>
                <a:cs typeface="Tahoma"/>
                <a:sym typeface="Tahoma"/>
              </a:rPr>
              <a:t>Noroviruses in sporadic GE</a:t>
            </a:r>
          </a:p>
        </p:txBody>
      </p:sp>
      <p:sp>
        <p:nvSpPr>
          <p:cNvPr id="107" name="Shape 107"/>
          <p:cNvSpPr/>
          <p:nvPr/>
        </p:nvSpPr>
        <p:spPr>
          <a:xfrm>
            <a:off x="419099" y="6484937"/>
            <a:ext cx="6480177" cy="345439"/>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defRPr sz="1800"/>
            </a:pPr>
            <a:r>
              <a:rPr>
                <a:solidFill>
                  <a:srgbClr val="0000FF"/>
                </a:solidFill>
                <a:latin typeface="Corbel"/>
                <a:ea typeface="Corbel"/>
                <a:cs typeface="Corbel"/>
                <a:sym typeface="Corbel"/>
              </a:rPr>
              <a:t>Patel MM et al. Emerg Infect Dis 2008; 4:1224–31</a:t>
            </a:r>
            <a:r>
              <a:rPr>
                <a:latin typeface="Corbel"/>
                <a:ea typeface="Corbel"/>
                <a:cs typeface="Corbel"/>
                <a:sym typeface="Corbel"/>
              </a:rPr>
              <a:t>.</a:t>
            </a:r>
          </a:p>
        </p:txBody>
      </p:sp>
    </p:spTree>
  </p:cSld>
  <p:clrMapOvr>
    <a:masterClrMapping/>
  </p:clrMapOvr>
  <p:transitio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9" name="Shape 109"/>
          <p:cNvSpPr/>
          <p:nvPr/>
        </p:nvSpPr>
        <p:spPr>
          <a:xfrm>
            <a:off x="2268537" y="441643"/>
            <a:ext cx="6264276" cy="637539"/>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defRPr b="1" sz="3600">
                <a:solidFill>
                  <a:srgbClr val="FFCC00"/>
                </a:solidFill>
                <a:latin typeface="Tahoma"/>
                <a:ea typeface="Tahoma"/>
                <a:cs typeface="Tahoma"/>
                <a:sym typeface="Tahoma"/>
              </a:defRPr>
            </a:lvl1pPr>
          </a:lstStyle>
          <a:p>
            <a:pPr lvl="0">
              <a:defRPr b="0" sz="1800">
                <a:solidFill>
                  <a:srgbClr val="000000"/>
                </a:solidFill>
              </a:defRPr>
            </a:pPr>
            <a:r>
              <a:rPr b="1" sz="3600">
                <a:solidFill>
                  <a:srgbClr val="FFCC00"/>
                </a:solidFill>
              </a:rPr>
              <a:t>Rotavirus in sporadic GE</a:t>
            </a:r>
          </a:p>
        </p:txBody>
      </p:sp>
      <p:sp>
        <p:nvSpPr>
          <p:cNvPr id="110" name="Shape 110"/>
          <p:cNvSpPr/>
          <p:nvPr/>
        </p:nvSpPr>
        <p:spPr>
          <a:xfrm>
            <a:off x="503237" y="1838643"/>
            <a:ext cx="8137526" cy="448023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533400" indent="-533400">
              <a:spcBef>
                <a:spcPts val="600"/>
              </a:spcBef>
              <a:buClr>
                <a:srgbClr val="4F81BD"/>
              </a:buClr>
              <a:buSzPct val="80000"/>
              <a:buFont typeface="Wingdings"/>
              <a:buChar char="➢"/>
              <a:defRPr sz="1800"/>
            </a:pPr>
            <a:r>
              <a:rPr sz="2600">
                <a:latin typeface="Corbel"/>
                <a:ea typeface="Corbel"/>
                <a:cs typeface="Corbel"/>
                <a:sym typeface="Corbel"/>
              </a:rPr>
              <a:t>Rotaviruses are the most importance of severe acute gastroenteritis in young children worldwide, responsible for </a:t>
            </a:r>
            <a:r>
              <a:rPr sz="2600">
                <a:latin typeface="Symbol"/>
                <a:ea typeface="Symbol"/>
                <a:cs typeface="Symbol"/>
                <a:sym typeface="Symbol"/>
              </a:rPr>
              <a:t>∼ </a:t>
            </a:r>
            <a:r>
              <a:rPr sz="2600">
                <a:latin typeface="Corbel"/>
                <a:ea typeface="Corbel"/>
                <a:cs typeface="Corbel"/>
                <a:sym typeface="Corbel"/>
              </a:rPr>
              <a:t>800,000 deaths annually</a:t>
            </a:r>
            <a:endParaRPr sz="2600">
              <a:latin typeface="Corbel"/>
              <a:ea typeface="Corbel"/>
              <a:cs typeface="Corbel"/>
              <a:sym typeface="Corbel"/>
            </a:endParaRPr>
          </a:p>
          <a:p>
            <a:pPr lvl="0" marL="533400" indent="-533400">
              <a:spcBef>
                <a:spcPts val="600"/>
              </a:spcBef>
              <a:buClr>
                <a:srgbClr val="4F81BD"/>
              </a:buClr>
              <a:buSzPct val="80000"/>
              <a:buFont typeface="Wingdings"/>
              <a:buChar char="➢"/>
              <a:defRPr sz="1800"/>
            </a:pPr>
            <a:r>
              <a:rPr sz="2600">
                <a:latin typeface="Corbel"/>
                <a:ea typeface="Corbel"/>
                <a:cs typeface="Corbel"/>
                <a:sym typeface="Corbel"/>
              </a:rPr>
              <a:t>Seasonal winter/spring peak in temperate countries</a:t>
            </a:r>
            <a:endParaRPr sz="2600">
              <a:latin typeface="Corbel"/>
              <a:ea typeface="Corbel"/>
              <a:cs typeface="Corbel"/>
              <a:sym typeface="Corbel"/>
            </a:endParaRPr>
          </a:p>
          <a:p>
            <a:pPr lvl="0" marL="533400" indent="-533400">
              <a:buClr>
                <a:srgbClr val="4F81BD"/>
              </a:buClr>
              <a:buSzPct val="80000"/>
              <a:buFont typeface="Wingdings"/>
              <a:buChar char="➢"/>
              <a:defRPr sz="1800"/>
            </a:pPr>
            <a:r>
              <a:rPr sz="2600">
                <a:latin typeface="Corbel"/>
                <a:ea typeface="Corbel"/>
                <a:cs typeface="Corbel"/>
                <a:sym typeface="Corbel"/>
              </a:rPr>
              <a:t>Vaccine available: </a:t>
            </a:r>
            <a:endParaRPr sz="2600">
              <a:latin typeface="Corbel"/>
              <a:ea typeface="Corbel"/>
              <a:cs typeface="Corbel"/>
              <a:sym typeface="Corbel"/>
            </a:endParaRPr>
          </a:p>
          <a:p>
            <a:pPr lvl="1" marL="914400" indent="-457200">
              <a:spcBef>
                <a:spcPts val="600"/>
              </a:spcBef>
              <a:buClr>
                <a:srgbClr val="C0504D"/>
              </a:buClr>
              <a:buSzPct val="90000"/>
              <a:buFont typeface="Wingdings"/>
              <a:buChar char="▪"/>
              <a:defRPr sz="1800"/>
            </a:pPr>
            <a:r>
              <a:rPr sz="2600">
                <a:latin typeface="Corbel"/>
                <a:ea typeface="Corbel"/>
                <a:cs typeface="Corbel"/>
                <a:sym typeface="Corbel"/>
              </a:rPr>
              <a:t>The newest rotavirus vaccine, a live, oral, pentavalent human-bovine (WC3) reassorting vaccine (Rotateq®, Merck &amp; Co., Inc.) </a:t>
            </a:r>
            <a:endParaRPr sz="2600">
              <a:latin typeface="Corbel"/>
              <a:ea typeface="Corbel"/>
              <a:cs typeface="Corbel"/>
              <a:sym typeface="Corbel"/>
            </a:endParaRPr>
          </a:p>
          <a:p>
            <a:pPr lvl="1" marL="914400" indent="-457200">
              <a:spcBef>
                <a:spcPts val="600"/>
              </a:spcBef>
              <a:buClr>
                <a:srgbClr val="C0504D"/>
              </a:buClr>
              <a:buSzPct val="90000"/>
              <a:buFont typeface="Wingdings"/>
              <a:buChar char="▪"/>
              <a:defRPr sz="1800"/>
            </a:pPr>
            <a:r>
              <a:rPr sz="2600">
                <a:latin typeface="Corbel"/>
                <a:ea typeface="Corbel"/>
                <a:cs typeface="Corbel"/>
                <a:sym typeface="Corbel"/>
              </a:rPr>
              <a:t>A monovalent attenuated human vaccine (Rotarix®, GlaxoSmithKline, Inc.) licensed by FDA</a:t>
            </a:r>
            <a:endParaRPr sz="2600">
              <a:latin typeface="Corbel"/>
              <a:ea typeface="Corbel"/>
              <a:cs typeface="Corbel"/>
              <a:sym typeface="Corbel"/>
            </a:endParaRPr>
          </a:p>
          <a:p>
            <a:pPr lvl="0" marL="533400" indent="-533400">
              <a:lnSpc>
                <a:spcPct val="90000"/>
              </a:lnSpc>
              <a:buClr>
                <a:srgbClr val="4F81BD"/>
              </a:buClr>
              <a:buSzPct val="80000"/>
              <a:buFont typeface="Wingdings"/>
              <a:buChar char="➢"/>
              <a:defRPr sz="1800"/>
            </a:pPr>
            <a:r>
              <a:rPr sz="2600">
                <a:latin typeface="Corbel"/>
                <a:ea typeface="Corbel"/>
                <a:cs typeface="Corbel"/>
                <a:sym typeface="Corbel"/>
              </a:rPr>
              <a:t>The vaccine program in Alberta ???</a:t>
            </a:r>
          </a:p>
        </p:txBody>
      </p:sp>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4F81BD"/>
      </a:accent1>
      <a:accent2>
        <a:srgbClr val="C0504D"/>
      </a:accent2>
      <a:accent3>
        <a:srgbClr val="8F8F8F"/>
      </a:accent3>
      <a:accent4>
        <a:srgbClr val="707070"/>
      </a:accent4>
      <a:accent5>
        <a:srgbClr val="B2C0D9"/>
      </a:accent5>
      <a:accent6>
        <a:srgbClr val="AE48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spPr>
      <a:bodyPr rot="0" spcFirstLastPara="1" vertOverflow="overflow" horzOverflow="overflow" vert="horz" wrap="square" lIns="45718" tIns="45718" rIns="45718" bIns="45718"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6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F81BD"/>
          </a:solidFill>
          <a:prstDash val="solid"/>
          <a:bevel/>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6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4F81BD"/>
      </a:accent1>
      <a:accent2>
        <a:srgbClr val="C0504D"/>
      </a:accent2>
      <a:accent3>
        <a:srgbClr val="8F8F8F"/>
      </a:accent3>
      <a:accent4>
        <a:srgbClr val="707070"/>
      </a:accent4>
      <a:accent5>
        <a:srgbClr val="B2C0D9"/>
      </a:accent5>
      <a:accent6>
        <a:srgbClr val="AE48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spPr>
      <a:bodyPr rot="0" spcFirstLastPara="1" vertOverflow="overflow" horzOverflow="overflow" vert="horz" wrap="square" lIns="45718" tIns="45718" rIns="45718" bIns="45718"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6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F81BD"/>
          </a:solidFill>
          <a:prstDash val="solid"/>
          <a:bevel/>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6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