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5" r:id="rId15"/>
    <p:sldId id="276" r:id="rId16"/>
    <p:sldId id="271" r:id="rId17"/>
    <p:sldId id="272" r:id="rId18"/>
    <p:sldId id="273" r:id="rId19"/>
    <p:sldId id="274" r:id="rId20"/>
    <p:sldId id="306" r:id="rId21"/>
    <p:sldId id="307" r:id="rId22"/>
    <p:sldId id="308" r:id="rId23"/>
    <p:sldId id="309" r:id="rId24"/>
    <p:sldId id="310" r:id="rId25"/>
    <p:sldId id="311" r:id="rId26"/>
    <p:sldId id="313" r:id="rId27"/>
    <p:sldId id="314" r:id="rId28"/>
    <p:sldId id="312" r:id="rId29"/>
    <p:sldId id="278" r:id="rId30"/>
    <p:sldId id="283" r:id="rId31"/>
    <p:sldId id="281" r:id="rId32"/>
    <p:sldId id="305" r:id="rId33"/>
    <p:sldId id="279" r:id="rId34"/>
    <p:sldId id="284" r:id="rId35"/>
    <p:sldId id="280" r:id="rId36"/>
    <p:sldId id="296" r:id="rId37"/>
    <p:sldId id="285" r:id="rId38"/>
    <p:sldId id="286" r:id="rId39"/>
    <p:sldId id="287" r:id="rId40"/>
    <p:sldId id="289" r:id="rId41"/>
    <p:sldId id="288" r:id="rId42"/>
    <p:sldId id="290" r:id="rId43"/>
    <p:sldId id="291" r:id="rId44"/>
    <p:sldId id="292" r:id="rId45"/>
    <p:sldId id="293" r:id="rId46"/>
    <p:sldId id="297" r:id="rId47"/>
    <p:sldId id="298" r:id="rId48"/>
    <p:sldId id="299" r:id="rId49"/>
    <p:sldId id="300" r:id="rId50"/>
    <p:sldId id="301" r:id="rId51"/>
    <p:sldId id="294" r:id="rId52"/>
    <p:sldId id="302" r:id="rId53"/>
    <p:sldId id="303" r:id="rId54"/>
    <p:sldId id="304" r:id="rId55"/>
    <p:sldId id="277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177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notesMaster" Target="notesMasters/notesMaster1.xml"/><Relationship Id="rId58" Type="http://schemas.openxmlformats.org/officeDocument/2006/relationships/printerSettings" Target="printerSettings/printerSettings1.bin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C269-91F1-454D-B02E-8EF84D555616}" type="datetimeFigureOut">
              <a:rPr lang="en-US" smtClean="0"/>
              <a:t>7/8/15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BACF5-4D7A-4B6A-BC22-19993B65C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5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E6580A1D-C7EF-473E-9049-8C2DA1BC57C4}" type="slidenum">
              <a:rPr lang="en-US" altLang="en-US"/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200490-B271-4397-8B08-29BDCDEA515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27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30171" indent="-280835" defTabSz="91427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3340" indent="-224668" defTabSz="91427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2677" indent="-224668" defTabSz="91427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22013" indent="-224668" defTabSz="91427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71349" indent="-224668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20685" indent="-224668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70021" indent="-224668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9357" indent="-224668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622CBDE-49EA-4D39-A359-C512D2D5F5BA}" type="slidenum">
              <a:rPr lang="en-US" altLang="en-US"/>
              <a:pPr eaLnBrk="1" hangingPunct="1"/>
              <a:t>48</a:t>
            </a:fld>
            <a:endParaRPr lang="en-US" alt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2625"/>
            <a:ext cx="4559300" cy="34210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324950"/>
            <a:ext cx="5028370" cy="4171715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7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3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88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_UWHealth_2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100763"/>
            <a:ext cx="22780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61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9B6F-490D-4450-81A5-596049F08998}" type="datetimeFigureOut">
              <a:rPr lang="en-US"/>
              <a:pPr>
                <a:defRPr/>
              </a:pPr>
              <a:t>7/8/15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5E557-752B-4B0B-96B7-A37331DB7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91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9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03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25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60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300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16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28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38A5B-D520-4D0A-BBBB-ADC1EBEED6DF}" type="datetimeFigureOut">
              <a:rPr lang="en-US" smtClean="0"/>
              <a:t>7/8/15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0AB82-E7A1-4D0D-9C92-FAB03CCBA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7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5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harmaceutical-technology.com/contractors/imaging-analysis/anagnostec/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eg"/><Relationship Id="rId3" Type="http://schemas.openxmlformats.org/officeDocument/2006/relationships/image" Target="../media/image44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x.doi.org/10.4172/1747-0862.1000142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5336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Clinical Application and Interpretation</a:t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of Molecular Microbiological Methods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Kurt D. Reed, M.D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Professor and Vice Chairman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Department of Pathology and Laboratory Medicine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Wisconsin – Madison, USA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053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Southern Blot Hybridization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7670103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05600" y="1981200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 many steps, too time consuming, and too subjective to be practical in many laboratories.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41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situ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Hybridization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pathogens to be identified and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localized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within tissues.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95600"/>
            <a:ext cx="3984858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635" y="29718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5791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Identification of bacteria from positive blood cultures   PNA-FISH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57912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Localization of invasive E. coli in colonic tissue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395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Applications of Hybridization Techniques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Direct detection of pathogens:  e.g. Group A </a:t>
            </a:r>
            <a:r>
              <a:rPr lang="en-US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Streptococcus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N. gonorrhea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C. trachomatis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Replaced traditional culture in many labs.</a:t>
            </a:r>
            <a:endParaRPr lang="en-US" sz="2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Identification of culture isolates – dimorphic fungi, mycobacteria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 included rapid turn-around-time for results. Good sensitivity and specificity compared to culture.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Disadvantages include relative insensitivity compared to amplification techniques.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357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Amplification Techniques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Target amplification</a:t>
            </a:r>
          </a:p>
          <a:p>
            <a:pPr lvl="1"/>
            <a:r>
              <a:rPr lang="en-US" dirty="0" smtClean="0"/>
              <a:t>PCR – thermal cycling required. (Initial fears of unacceptable rates of contamination have been overcome by a combination of </a:t>
            </a:r>
            <a:r>
              <a:rPr lang="en-US" dirty="0" smtClean="0"/>
              <a:t>chemical/enzymatic </a:t>
            </a:r>
            <a:r>
              <a:rPr lang="en-US" dirty="0" smtClean="0"/>
              <a:t>decontamination of </a:t>
            </a:r>
            <a:r>
              <a:rPr lang="en-US" dirty="0" err="1" smtClean="0"/>
              <a:t>amplicons</a:t>
            </a:r>
            <a:r>
              <a:rPr lang="en-US" dirty="0" smtClean="0"/>
              <a:t>, single tube methods and workflow design.)</a:t>
            </a:r>
          </a:p>
          <a:p>
            <a:pPr lvl="1"/>
            <a:r>
              <a:rPr lang="en-US" dirty="0" smtClean="0"/>
              <a:t>Isothermal amplification</a:t>
            </a:r>
          </a:p>
          <a:p>
            <a:pPr lvl="2"/>
            <a:r>
              <a:rPr lang="en-US" dirty="0" smtClean="0"/>
              <a:t>Nucleic acid sequence based amplification (NASBA)</a:t>
            </a:r>
          </a:p>
          <a:p>
            <a:pPr lvl="2"/>
            <a:r>
              <a:rPr lang="en-US" dirty="0" smtClean="0"/>
              <a:t>Transcription mediated amplification (TMA)</a:t>
            </a:r>
          </a:p>
          <a:p>
            <a:pPr lvl="2"/>
            <a:r>
              <a:rPr lang="en-US" dirty="0" smtClean="0"/>
              <a:t>Strand displacement amplification (SDA)</a:t>
            </a:r>
          </a:p>
          <a:p>
            <a:pPr lvl="2"/>
            <a:r>
              <a:rPr lang="en-US" dirty="0" smtClean="0"/>
              <a:t>Loop mediated isothermal amplification (LAMP)</a:t>
            </a:r>
          </a:p>
          <a:p>
            <a:r>
              <a:rPr lang="en-US" dirty="0" smtClean="0"/>
              <a:t>Signal amplification</a:t>
            </a:r>
          </a:p>
          <a:p>
            <a:r>
              <a:rPr lang="en-US" dirty="0" smtClean="0"/>
              <a:t>Probe amplification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157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16S rRNA Genes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Found in all bacteria</a:t>
            </a:r>
          </a:p>
          <a:p>
            <a:r>
              <a:rPr lang="en-US" altLang="en-US" smtClean="0"/>
              <a:t>Accumulate mutations SLOWLY hence they have been used as “molecular clocks”</a:t>
            </a:r>
          </a:p>
          <a:p>
            <a:r>
              <a:rPr lang="en-US" altLang="en-US" smtClean="0"/>
              <a:t>Conserved regions of the gene are targets of “broad-range” primers for any/all bacteria</a:t>
            </a:r>
          </a:p>
          <a:p>
            <a:r>
              <a:rPr lang="en-US" altLang="en-US" smtClean="0"/>
              <a:t>Highly variable regions of the gene provide unique signature sequences to identify the bacterium 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dna caroon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2913"/>
            <a:ext cx="855345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Text Box 3"/>
          <p:cNvSpPr txBox="1">
            <a:spLocks noChangeArrowheads="1"/>
          </p:cNvSpPr>
          <p:nvPr/>
        </p:nvSpPr>
        <p:spPr bwMode="blackWhite">
          <a:xfrm>
            <a:off x="7239000" y="2971800"/>
            <a:ext cx="7620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>
              <a:solidFill>
                <a:schemeClr val="tx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sz="3200" dirty="0" smtClean="0"/>
              <a:t>Clinical Application of PCR in Infectious Diseases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276600"/>
            <a:ext cx="3962400" cy="3352800"/>
          </a:xfrm>
        </p:spPr>
        <p:txBody>
          <a:bodyPr/>
          <a:lstStyle/>
          <a:p>
            <a:r>
              <a:rPr lang="en-US" altLang="en-US" smtClean="0"/>
              <a:t>No fever, vomiting, diarrhea, rash, masses elsewhere, trauma or injury, recent travel, ill contacts.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352800"/>
            <a:ext cx="381793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4686300" y="6248400"/>
            <a:ext cx="3741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altLang="en-US" sz="1200"/>
              <a:t>Luegmair et al. J Child Orthop (2008)</a:t>
            </a:r>
          </a:p>
        </p:txBody>
      </p:sp>
      <p:sp>
        <p:nvSpPr>
          <p:cNvPr id="29701" name="Content Placeholder 2"/>
          <p:cNvSpPr txBox="1">
            <a:spLocks/>
          </p:cNvSpPr>
          <p:nvPr/>
        </p:nvSpPr>
        <p:spPr bwMode="auto">
          <a:xfrm>
            <a:off x="533400" y="1066800"/>
            <a:ext cx="8229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/>
          <a:lstStyle>
            <a:lvl1pPr marL="341313" indent="-341313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en-US" sz="3200"/>
              <a:t>10 month old boy presented with a hard lump on his chest that had developed over a few days. The mass was 2x3 cm, tender to touch, and slightly red.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323975"/>
            <a:ext cx="318135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Labs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323975"/>
            <a:ext cx="3000375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67200" y="1524000"/>
            <a:ext cx="3000375" cy="1524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305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23925" y="4943475"/>
            <a:ext cx="3181350" cy="2143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305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28600" y="6019800"/>
            <a:ext cx="4114800" cy="52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altLang="en-US" sz="2800" b="1" dirty="0"/>
              <a:t>*Blood cultures negative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2" t="25912" r="34776" b="28127"/>
          <a:stretch>
            <a:fillRect/>
          </a:stretch>
        </p:blipFill>
        <p:spPr bwMode="auto">
          <a:xfrm>
            <a:off x="1295400" y="0"/>
            <a:ext cx="6858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altLang="en-US" b="1" dirty="0" smtClean="0"/>
              <a:t>RARE </a:t>
            </a:r>
            <a:r>
              <a:rPr lang="en-US" altLang="en-US" dirty="0" smtClean="0"/>
              <a:t>Gram-negative rod on smears</a:t>
            </a:r>
            <a:endParaRPr lang="en-US" altLang="en-US" b="1" dirty="0" smtClean="0"/>
          </a:p>
          <a:p>
            <a:r>
              <a:rPr lang="en-US" altLang="en-US" dirty="0" smtClean="0"/>
              <a:t>No growth on cultures</a:t>
            </a:r>
          </a:p>
          <a:p>
            <a:r>
              <a:rPr lang="en-US" altLang="en-US" dirty="0" smtClean="0"/>
              <a:t>16S </a:t>
            </a:r>
            <a:r>
              <a:rPr lang="en-US" altLang="en-US" dirty="0" err="1" smtClean="0"/>
              <a:t>rDNA</a:t>
            </a:r>
            <a:r>
              <a:rPr lang="en-US" altLang="en-US" dirty="0" smtClean="0"/>
              <a:t> PCR 99.8% homology with </a:t>
            </a:r>
            <a:r>
              <a:rPr lang="en-US" altLang="en-US" i="1" dirty="0" err="1" smtClean="0"/>
              <a:t>Kingella</a:t>
            </a:r>
            <a:r>
              <a:rPr lang="en-US" altLang="en-US" dirty="0" smtClean="0"/>
              <a:t> </a:t>
            </a:r>
            <a:r>
              <a:rPr lang="en-US" altLang="en-US" i="1" dirty="0" err="1" smtClean="0"/>
              <a:t>kingae</a:t>
            </a:r>
            <a:endParaRPr lang="en-US" altLang="en-US" i="1" dirty="0" smtClean="0"/>
          </a:p>
          <a:p>
            <a:pPr marL="455613" lvl="1" indent="0">
              <a:buFont typeface="Arial" pitchFamily="34" charset="0"/>
              <a:buNone/>
            </a:pPr>
            <a:endParaRPr lang="en-US" altLang="en-US" dirty="0" smtClean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743200" y="3240088"/>
            <a:ext cx="3717925" cy="3160712"/>
            <a:chOff x="6313741" y="3623978"/>
            <a:chExt cx="2114314" cy="1834155"/>
          </a:xfrm>
        </p:grpSpPr>
        <p:pic>
          <p:nvPicPr>
            <p:cNvPr id="32773" name="Picture 5" descr="E:\Images\Kingella 111214\4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99" t="15382" r="29555" b="52647"/>
            <a:stretch>
              <a:fillRect/>
            </a:stretch>
          </p:blipFill>
          <p:spPr bwMode="auto">
            <a:xfrm>
              <a:off x="6313741" y="3623978"/>
              <a:ext cx="2114314" cy="183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 flipH="1">
              <a:off x="7295065" y="3917848"/>
              <a:ext cx="151667" cy="380465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i="1" smtClean="0"/>
              <a:t>Kingella kingae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19200" y="6400800"/>
            <a:ext cx="2209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altLang="en-US" sz="1200"/>
              <a:t>Yagupsky et al. </a:t>
            </a:r>
            <a:r>
              <a:rPr lang="en-US" altLang="en-US" sz="1200" i="1"/>
              <a:t>Pediatrics</a:t>
            </a:r>
            <a:r>
              <a:rPr lang="en-US" altLang="en-US" sz="1200"/>
              <a:t>. 2011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Brief history of the development of molecular microbiology</a:t>
            </a:r>
          </a:p>
          <a:p>
            <a:r>
              <a:rPr lang="en-US" sz="2800" dirty="0" smtClean="0"/>
              <a:t>Goals for molecular microbiology in the clinical laboratory</a:t>
            </a:r>
          </a:p>
          <a:p>
            <a:r>
              <a:rPr lang="en-US" sz="2800" dirty="0" smtClean="0"/>
              <a:t>Major test platforms and methods</a:t>
            </a:r>
          </a:p>
          <a:p>
            <a:r>
              <a:rPr lang="en-US" sz="2800" dirty="0" smtClean="0"/>
              <a:t>Interpreting results – possibilities, practicalities and pitfalls</a:t>
            </a:r>
          </a:p>
          <a:p>
            <a:r>
              <a:rPr lang="en-US" sz="2800" dirty="0" smtClean="0"/>
              <a:t>What does the future hold?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5419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 dirty="0" smtClean="0"/>
              <a:t>Difficult Cases Still Remain a Challenge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Previously health 41 year old white male developed abdominal pain in 2009.</a:t>
            </a:r>
          </a:p>
          <a:p>
            <a:pPr eaLnBrk="1" hangingPunct="1"/>
            <a:r>
              <a:rPr lang="en-US" altLang="en-US" sz="2800" smtClean="0"/>
              <a:t>Pain persisted and was associated with intermittent joint pain with effusions and profound fatigue.</a:t>
            </a:r>
          </a:p>
          <a:p>
            <a:pPr eaLnBrk="1" hangingPunct="1"/>
            <a:r>
              <a:rPr lang="en-US" altLang="en-US" sz="2800" smtClean="0"/>
              <a:t>Evaluated in 2010 where CT of abdomen showed diffuse retroperitoneal and mesenteric lymphadenopathy (many nodes 3-4 cm in size) and ascites. He declined biopsy.</a:t>
            </a:r>
          </a:p>
          <a:p>
            <a:pPr eaLnBrk="1" hangingPunct="1"/>
            <a:r>
              <a:rPr lang="en-US" altLang="en-US" sz="2800" smtClean="0"/>
              <a:t>Quantiferon positive – treated with INH for 9 months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Rheumatologic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Fever with night sweats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25 </a:t>
            </a:r>
            <a:r>
              <a:rPr lang="en-US" sz="2800" dirty="0" err="1" smtClean="0"/>
              <a:t>lb</a:t>
            </a:r>
            <a:r>
              <a:rPr lang="en-US" sz="2800" dirty="0" smtClean="0"/>
              <a:t> weight loss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Microscopic hematuria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Anemia of chronic disease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ANA 1:80, RF negative, HIV negative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err="1" smtClean="0"/>
              <a:t>Serositis</a:t>
            </a:r>
            <a:r>
              <a:rPr lang="en-US" sz="2800" dirty="0" smtClean="0"/>
              <a:t> with pleural, pericardial and peritoneal fluid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Repeat CT scan shows persistent splenomegaly and enlarging lymphadenopathy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DDX included lymphoma, </a:t>
            </a:r>
            <a:r>
              <a:rPr lang="en-US" sz="2800" dirty="0" err="1" smtClean="0"/>
              <a:t>sarcoidosis</a:t>
            </a:r>
            <a:r>
              <a:rPr lang="en-US" sz="2800" dirty="0" smtClean="0"/>
              <a:t>, autoimmune diseases, etc.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8636000" cy="6502400"/>
          </a:xfrm>
          <a:prstGeom prst="rect">
            <a:avLst/>
          </a:prstGeom>
        </p:spPr>
      </p:pic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6172200" y="457200"/>
            <a:ext cx="2133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dirty="0"/>
              <a:t>Mesenteric Lymph Node – H&amp;E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77800"/>
            <a:ext cx="8636000" cy="65024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433888" y="2971800"/>
            <a:ext cx="1981200" cy="16637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2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581" y="177801"/>
            <a:ext cx="3730419" cy="280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6629400" y="3657600"/>
            <a:ext cx="2743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Irregular areas of necrosis</a:t>
            </a:r>
          </a:p>
          <a:p>
            <a:pPr eaLnBrk="1" hangingPunct="1"/>
            <a:r>
              <a:rPr lang="en-US" altLang="en-US"/>
              <a:t>and neutrophilic infiltrate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77800"/>
            <a:ext cx="8636000" cy="6502400"/>
          </a:xfrm>
          <a:prstGeom prst="rect">
            <a:avLst/>
          </a:prstGeom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429000" y="1676400"/>
            <a:ext cx="22860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Foamy macrophages</a:t>
            </a:r>
          </a:p>
        </p:txBody>
      </p:sp>
      <p:sp>
        <p:nvSpPr>
          <p:cNvPr id="4" name="Oval 3"/>
          <p:cNvSpPr/>
          <p:nvPr/>
        </p:nvSpPr>
        <p:spPr>
          <a:xfrm>
            <a:off x="2743200" y="2133600"/>
            <a:ext cx="4038600" cy="2438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77800"/>
            <a:ext cx="8636000" cy="6502400"/>
          </a:xfrm>
          <a:prstGeom prst="rect">
            <a:avLst/>
          </a:prstGeom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2855913" y="495300"/>
            <a:ext cx="3048000" cy="923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Warthin – Starry Silver Stain – </a:t>
            </a:r>
          </a:p>
          <a:p>
            <a:pPr eaLnBrk="1" hangingPunct="1"/>
            <a:r>
              <a:rPr lang="en-US" altLang="en-US"/>
              <a:t>numerous small intra and extracellular bacilli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4"/>
          <a:stretch>
            <a:fillRect/>
          </a:stretch>
        </p:blipFill>
        <p:spPr bwMode="auto">
          <a:xfrm>
            <a:off x="179388" y="1625600"/>
            <a:ext cx="4400550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62400"/>
            <a:ext cx="4205287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704850" y="1281113"/>
            <a:ext cx="3624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5’ 16S Real Time PCR Amplification</a:t>
            </a:r>
          </a:p>
        </p:txBody>
      </p:sp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704850" y="1663700"/>
            <a:ext cx="779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Tissue</a:t>
            </a:r>
          </a:p>
        </p:txBody>
      </p: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654050" y="3652838"/>
            <a:ext cx="369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5’ 16S Real Time PCR Melting Curve</a:t>
            </a:r>
          </a:p>
        </p:txBody>
      </p:sp>
      <p:sp>
        <p:nvSpPr>
          <p:cNvPr id="9223" name="TextBox 8"/>
          <p:cNvSpPr txBox="1">
            <a:spLocks noChangeArrowheads="1"/>
          </p:cNvSpPr>
          <p:nvPr/>
        </p:nvSpPr>
        <p:spPr bwMode="auto">
          <a:xfrm>
            <a:off x="654050" y="4021138"/>
            <a:ext cx="779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Tissue</a:t>
            </a:r>
          </a:p>
        </p:txBody>
      </p:sp>
      <p:sp>
        <p:nvSpPr>
          <p:cNvPr id="9224" name="TextBox 9"/>
          <p:cNvSpPr txBox="1">
            <a:spLocks noChangeArrowheads="1"/>
          </p:cNvSpPr>
          <p:nvPr/>
        </p:nvSpPr>
        <p:spPr bwMode="auto">
          <a:xfrm>
            <a:off x="2549525" y="1854200"/>
            <a:ext cx="903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Positive Control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Staph. aureus</a:t>
            </a:r>
          </a:p>
        </p:txBody>
      </p:sp>
      <p:sp>
        <p:nvSpPr>
          <p:cNvPr id="9225" name="TextBox 10"/>
          <p:cNvSpPr txBox="1">
            <a:spLocks noChangeArrowheads="1"/>
          </p:cNvSpPr>
          <p:nvPr/>
        </p:nvSpPr>
        <p:spPr bwMode="auto">
          <a:xfrm>
            <a:off x="3579813" y="2128838"/>
            <a:ext cx="6588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LN Biopsy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M-13-0103</a:t>
            </a:r>
          </a:p>
        </p:txBody>
      </p:sp>
      <p:sp>
        <p:nvSpPr>
          <p:cNvPr id="9226" name="TextBox 11"/>
          <p:cNvSpPr txBox="1">
            <a:spLocks noChangeArrowheads="1"/>
          </p:cNvSpPr>
          <p:nvPr/>
        </p:nvSpPr>
        <p:spPr bwMode="auto">
          <a:xfrm>
            <a:off x="3759200" y="3124200"/>
            <a:ext cx="569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Negative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Controls</a:t>
            </a:r>
          </a:p>
        </p:txBody>
      </p:sp>
      <p:sp>
        <p:nvSpPr>
          <p:cNvPr id="9227" name="TextBox 12"/>
          <p:cNvSpPr txBox="1">
            <a:spLocks noChangeArrowheads="1"/>
          </p:cNvSpPr>
          <p:nvPr/>
        </p:nvSpPr>
        <p:spPr bwMode="auto">
          <a:xfrm>
            <a:off x="2416175" y="4021138"/>
            <a:ext cx="903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Positive Control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Staph. aureus</a:t>
            </a:r>
          </a:p>
        </p:txBody>
      </p:sp>
      <p:sp>
        <p:nvSpPr>
          <p:cNvPr id="9228" name="TextBox 13"/>
          <p:cNvSpPr txBox="1">
            <a:spLocks noChangeArrowheads="1"/>
          </p:cNvSpPr>
          <p:nvPr/>
        </p:nvSpPr>
        <p:spPr bwMode="auto">
          <a:xfrm>
            <a:off x="3608388" y="4062413"/>
            <a:ext cx="658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LN Biopsy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M-13-0103</a:t>
            </a:r>
          </a:p>
        </p:txBody>
      </p:sp>
      <p:sp>
        <p:nvSpPr>
          <p:cNvPr id="9229" name="TextBox 14"/>
          <p:cNvSpPr txBox="1">
            <a:spLocks noChangeArrowheads="1"/>
          </p:cNvSpPr>
          <p:nvPr/>
        </p:nvSpPr>
        <p:spPr bwMode="auto">
          <a:xfrm>
            <a:off x="1981200" y="4991100"/>
            <a:ext cx="568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Negative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Controls</a:t>
            </a:r>
          </a:p>
        </p:txBody>
      </p:sp>
      <p:pic>
        <p:nvPicPr>
          <p:cNvPr id="9230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1651000"/>
            <a:ext cx="4057650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4094163"/>
            <a:ext cx="39751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2" name="TextBox 17"/>
          <p:cNvSpPr txBox="1">
            <a:spLocks noChangeArrowheads="1"/>
          </p:cNvSpPr>
          <p:nvPr/>
        </p:nvSpPr>
        <p:spPr bwMode="auto">
          <a:xfrm>
            <a:off x="5256213" y="1757363"/>
            <a:ext cx="779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Tissue</a:t>
            </a:r>
          </a:p>
        </p:txBody>
      </p:sp>
      <p:sp>
        <p:nvSpPr>
          <p:cNvPr id="9233" name="TextBox 18"/>
          <p:cNvSpPr txBox="1">
            <a:spLocks noChangeArrowheads="1"/>
          </p:cNvSpPr>
          <p:nvPr/>
        </p:nvSpPr>
        <p:spPr bwMode="auto">
          <a:xfrm>
            <a:off x="7229475" y="1790700"/>
            <a:ext cx="9017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Positive Control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Staph. aureus</a:t>
            </a:r>
          </a:p>
        </p:txBody>
      </p:sp>
      <p:sp>
        <p:nvSpPr>
          <p:cNvPr id="9234" name="TextBox 19"/>
          <p:cNvSpPr txBox="1">
            <a:spLocks noChangeArrowheads="1"/>
          </p:cNvSpPr>
          <p:nvPr/>
        </p:nvSpPr>
        <p:spPr bwMode="auto">
          <a:xfrm>
            <a:off x="7981950" y="2222500"/>
            <a:ext cx="658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LN Biopsy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M-13-0103</a:t>
            </a:r>
          </a:p>
        </p:txBody>
      </p:sp>
      <p:sp>
        <p:nvSpPr>
          <p:cNvPr id="9235" name="TextBox 20"/>
          <p:cNvSpPr txBox="1">
            <a:spLocks noChangeArrowheads="1"/>
          </p:cNvSpPr>
          <p:nvPr/>
        </p:nvSpPr>
        <p:spPr bwMode="auto">
          <a:xfrm>
            <a:off x="8445500" y="2814638"/>
            <a:ext cx="5683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Negative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Controls</a:t>
            </a:r>
          </a:p>
        </p:txBody>
      </p:sp>
      <p:sp>
        <p:nvSpPr>
          <p:cNvPr id="9236" name="TextBox 21"/>
          <p:cNvSpPr txBox="1">
            <a:spLocks noChangeArrowheads="1"/>
          </p:cNvSpPr>
          <p:nvPr/>
        </p:nvSpPr>
        <p:spPr bwMode="auto">
          <a:xfrm>
            <a:off x="5105400" y="1281113"/>
            <a:ext cx="3624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3’ 16S Real Time PCR Amplification</a:t>
            </a:r>
          </a:p>
        </p:txBody>
      </p:sp>
      <p:sp>
        <p:nvSpPr>
          <p:cNvPr id="9237" name="TextBox 22"/>
          <p:cNvSpPr txBox="1">
            <a:spLocks noChangeArrowheads="1"/>
          </p:cNvSpPr>
          <p:nvPr/>
        </p:nvSpPr>
        <p:spPr bwMode="auto">
          <a:xfrm>
            <a:off x="5030788" y="3724275"/>
            <a:ext cx="369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3’ 16S Real Time PCR Melting Curve</a:t>
            </a:r>
          </a:p>
        </p:txBody>
      </p:sp>
      <p:sp>
        <p:nvSpPr>
          <p:cNvPr id="9238" name="TextBox 23"/>
          <p:cNvSpPr txBox="1">
            <a:spLocks noChangeArrowheads="1"/>
          </p:cNvSpPr>
          <p:nvPr/>
        </p:nvSpPr>
        <p:spPr bwMode="auto">
          <a:xfrm>
            <a:off x="5238750" y="4164013"/>
            <a:ext cx="779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Tissue</a:t>
            </a:r>
          </a:p>
        </p:txBody>
      </p:sp>
      <p:sp>
        <p:nvSpPr>
          <p:cNvPr id="9239" name="TextBox 24"/>
          <p:cNvSpPr txBox="1">
            <a:spLocks noChangeArrowheads="1"/>
          </p:cNvSpPr>
          <p:nvPr/>
        </p:nvSpPr>
        <p:spPr bwMode="auto">
          <a:xfrm>
            <a:off x="6777038" y="4278313"/>
            <a:ext cx="9032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Positive Control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Staph. aureus</a:t>
            </a:r>
          </a:p>
        </p:txBody>
      </p:sp>
      <p:sp>
        <p:nvSpPr>
          <p:cNvPr id="9240" name="TextBox 25"/>
          <p:cNvSpPr txBox="1">
            <a:spLocks noChangeArrowheads="1"/>
          </p:cNvSpPr>
          <p:nvPr/>
        </p:nvSpPr>
        <p:spPr bwMode="auto">
          <a:xfrm>
            <a:off x="7981950" y="4652963"/>
            <a:ext cx="6588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LN Biopsy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M-13-0103</a:t>
            </a:r>
          </a:p>
        </p:txBody>
      </p:sp>
      <p:sp>
        <p:nvSpPr>
          <p:cNvPr id="9241" name="TextBox 26"/>
          <p:cNvSpPr txBox="1">
            <a:spLocks noChangeArrowheads="1"/>
          </p:cNvSpPr>
          <p:nvPr/>
        </p:nvSpPr>
        <p:spPr bwMode="auto">
          <a:xfrm>
            <a:off x="6432550" y="5045075"/>
            <a:ext cx="569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Negative</a:t>
            </a:r>
          </a:p>
          <a:p>
            <a:pPr algn="ctr" eaLnBrk="1" hangingPunct="1"/>
            <a:r>
              <a:rPr lang="en-US" altLang="en-US" sz="800" b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Controls</a:t>
            </a:r>
          </a:p>
        </p:txBody>
      </p:sp>
      <p:sp>
        <p:nvSpPr>
          <p:cNvPr id="9242" name="TextBox 1"/>
          <p:cNvSpPr txBox="1">
            <a:spLocks noChangeArrowheads="1"/>
          </p:cNvSpPr>
          <p:nvPr/>
        </p:nvSpPr>
        <p:spPr bwMode="auto">
          <a:xfrm>
            <a:off x="457200" y="228600"/>
            <a:ext cx="8610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800"/>
              <a:t>16S PCR and Sequencing, 5’- end 452/452 Homology with </a:t>
            </a:r>
          </a:p>
          <a:p>
            <a:pPr algn="ctr" eaLnBrk="1" hangingPunct="1"/>
            <a:r>
              <a:rPr lang="en-US" altLang="en-US" sz="2800" i="1"/>
              <a:t>Tropheryma whipplei – Twist-Marseille strain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medinterestgroup.com/wp-content/uploads/2012/12/Slide0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38" y="228600"/>
            <a:ext cx="85344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032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Selection of Gene Targets for Sequence-based ID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98713"/>
            <a:ext cx="7848600" cy="3697287"/>
          </a:xfrm>
        </p:spPr>
        <p:txBody>
          <a:bodyPr>
            <a:normAutofit/>
          </a:bodyPr>
          <a:lstStyle/>
          <a:p>
            <a:r>
              <a:rPr lang="en-US" altLang="en-US" sz="2400" b="1" dirty="0"/>
              <a:t>Bacterial</a:t>
            </a:r>
            <a:r>
              <a:rPr lang="en-US" altLang="en-US" sz="2400" dirty="0"/>
              <a:t> -16S </a:t>
            </a:r>
            <a:r>
              <a:rPr lang="en-US" altLang="en-US" sz="2400" dirty="0" smtClean="0"/>
              <a:t>gene, RNA polymerase B</a:t>
            </a:r>
            <a:endParaRPr lang="en-US" altLang="en-US" sz="2400" dirty="0"/>
          </a:p>
          <a:p>
            <a:endParaRPr lang="en-US" altLang="en-US" sz="2400" dirty="0"/>
          </a:p>
          <a:p>
            <a:r>
              <a:rPr lang="en-US" altLang="en-US" sz="2400" b="1" dirty="0"/>
              <a:t>Fungal</a:t>
            </a:r>
            <a:r>
              <a:rPr lang="en-US" altLang="en-US" sz="2400" dirty="0"/>
              <a:t> - Internal Transcribed Spacer (ITS) regions btw 18S, 5S, and 28S genes</a:t>
            </a:r>
          </a:p>
          <a:p>
            <a:endParaRPr lang="en-US" altLang="en-US" sz="2400" dirty="0"/>
          </a:p>
          <a:p>
            <a:r>
              <a:rPr lang="en-US" altLang="en-US" sz="2400" b="1" dirty="0"/>
              <a:t>Viral</a:t>
            </a:r>
            <a:r>
              <a:rPr lang="en-US" altLang="en-US" sz="2400" dirty="0"/>
              <a:t> - No universal targets have been developed</a:t>
            </a:r>
          </a:p>
          <a:p>
            <a:pPr lvl="1"/>
            <a:r>
              <a:rPr lang="en-US" altLang="en-US" sz="2400" dirty="0"/>
              <a:t>Genetic diversity without common </a:t>
            </a:r>
            <a:r>
              <a:rPr lang="en-US" altLang="en-US" sz="2400" dirty="0" smtClean="0"/>
              <a:t>link across all genera of viruses</a:t>
            </a:r>
            <a:endParaRPr lang="en-US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620000" cy="1143000"/>
          </a:xfrm>
        </p:spPr>
        <p:txBody>
          <a:bodyPr rtlCol="0">
            <a:normAutofit fontScale="90000"/>
          </a:bodyPr>
          <a:lstStyle/>
          <a:p>
            <a:pPr defTabSz="914305" fontAlgn="auto">
              <a:spcAft>
                <a:spcPts val="0"/>
              </a:spcAft>
              <a:defRPr/>
            </a:pPr>
            <a:r>
              <a:rPr lang="en-US" altLang="en-US"/>
              <a:t>Increased Role of 16S PCR in Clinical Practice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7848600" cy="4419600"/>
          </a:xfrm>
        </p:spPr>
        <p:txBody>
          <a:bodyPr rtlCol="0">
            <a:normAutofit fontScale="85000" lnSpcReduction="20000"/>
          </a:bodyPr>
          <a:lstStyle/>
          <a:p>
            <a:pPr marL="342865" indent="-342865" defTabSz="914305" fontAlgn="auto">
              <a:spcAft>
                <a:spcPts val="0"/>
              </a:spcAft>
              <a:defRPr/>
            </a:pPr>
            <a:r>
              <a:rPr lang="en-US" altLang="en-US" sz="2400" dirty="0"/>
              <a:t>Direct detection from tissues (must be a normally sterile site with no endogenous </a:t>
            </a:r>
            <a:r>
              <a:rPr lang="en-US" altLang="en-US" sz="2400"/>
              <a:t>mixed flora)</a:t>
            </a:r>
            <a:endParaRPr lang="en-US" altLang="en-US" sz="2400" dirty="0"/>
          </a:p>
          <a:p>
            <a:pPr marL="742873" lvl="1" indent="-285720" defTabSz="914305" fontAlgn="auto">
              <a:spcAft>
                <a:spcPts val="0"/>
              </a:spcAft>
              <a:defRPr/>
            </a:pPr>
            <a:r>
              <a:rPr lang="en-US" altLang="en-US" sz="2000" dirty="0"/>
              <a:t>Osteomyelitis</a:t>
            </a:r>
          </a:p>
          <a:p>
            <a:pPr marL="742873" lvl="1" indent="-285720" defTabSz="914305" fontAlgn="auto">
              <a:spcAft>
                <a:spcPts val="0"/>
              </a:spcAft>
              <a:defRPr/>
            </a:pPr>
            <a:r>
              <a:rPr lang="en-US" altLang="en-US" sz="2000" dirty="0"/>
              <a:t>Lymphadenitis</a:t>
            </a:r>
          </a:p>
          <a:p>
            <a:pPr marL="742873" lvl="1" indent="-285720" defTabSz="914305" fontAlgn="auto">
              <a:spcAft>
                <a:spcPts val="0"/>
              </a:spcAft>
              <a:defRPr/>
            </a:pPr>
            <a:r>
              <a:rPr lang="en-US" altLang="en-US" sz="2000" dirty="0"/>
              <a:t>Septic arthritis</a:t>
            </a:r>
          </a:p>
          <a:p>
            <a:pPr marL="742873" lvl="1" indent="-285720" defTabSz="914305" fontAlgn="auto">
              <a:spcAft>
                <a:spcPts val="0"/>
              </a:spcAft>
              <a:defRPr/>
            </a:pPr>
            <a:r>
              <a:rPr lang="en-US" altLang="en-US" sz="2000" dirty="0"/>
              <a:t>Endocarditis</a:t>
            </a:r>
          </a:p>
          <a:p>
            <a:pPr marL="742873" lvl="1" indent="-285720" defTabSz="914305" fontAlgn="auto">
              <a:spcAft>
                <a:spcPts val="0"/>
              </a:spcAft>
              <a:defRPr/>
            </a:pPr>
            <a:r>
              <a:rPr lang="en-US" altLang="en-US" sz="2000" dirty="0"/>
              <a:t>Bacteremia with unusual organisms e.g. </a:t>
            </a:r>
            <a:r>
              <a:rPr lang="en-US" altLang="en-US" sz="2000" i="1" dirty="0" err="1"/>
              <a:t>Bartonella</a:t>
            </a:r>
            <a:r>
              <a:rPr lang="en-US" altLang="en-US" sz="2000" i="1" dirty="0"/>
              <a:t>, </a:t>
            </a:r>
            <a:r>
              <a:rPr lang="en-US" altLang="en-US" sz="2000" i="1" dirty="0" err="1"/>
              <a:t>Coxiella</a:t>
            </a:r>
            <a:r>
              <a:rPr lang="en-US" altLang="en-US" sz="2000" i="1" dirty="0"/>
              <a:t>, Mycoplasma</a:t>
            </a:r>
          </a:p>
          <a:p>
            <a:pPr marL="0" indent="0" defTabSz="914305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2400" dirty="0"/>
              <a:t> </a:t>
            </a:r>
          </a:p>
          <a:p>
            <a:pPr marL="342865" indent="-342865" defTabSz="914305" fontAlgn="auto">
              <a:spcAft>
                <a:spcPts val="0"/>
              </a:spcAft>
              <a:defRPr/>
            </a:pPr>
            <a:r>
              <a:rPr lang="en-US" altLang="en-US" sz="2400" dirty="0"/>
              <a:t>Organism isolated from microbiology culture</a:t>
            </a:r>
          </a:p>
          <a:p>
            <a:pPr marL="742873" lvl="1" indent="-285720" defTabSz="914305" fontAlgn="auto">
              <a:spcAft>
                <a:spcPts val="0"/>
              </a:spcAft>
              <a:defRPr/>
            </a:pPr>
            <a:r>
              <a:rPr lang="en-US" altLang="en-US" sz="2000" dirty="0"/>
              <a:t>Difficult to ID by conventional methods</a:t>
            </a:r>
          </a:p>
          <a:p>
            <a:pPr marL="1142882" lvl="2" indent="-228577" defTabSz="914305" fontAlgn="auto">
              <a:spcAft>
                <a:spcPts val="0"/>
              </a:spcAft>
              <a:defRPr/>
            </a:pPr>
            <a:r>
              <a:rPr lang="en-US" altLang="en-US" sz="1800" dirty="0"/>
              <a:t>Fastidious/atypical growth is not ideal for commercial ID systems</a:t>
            </a:r>
          </a:p>
          <a:p>
            <a:pPr marL="1600034" lvl="3" indent="-228577" defTabSz="914305" fontAlgn="auto">
              <a:spcAft>
                <a:spcPts val="0"/>
              </a:spcAft>
              <a:defRPr/>
            </a:pPr>
            <a:r>
              <a:rPr lang="en-US" altLang="en-US" sz="1800" dirty="0"/>
              <a:t>Nutritionally variant </a:t>
            </a:r>
            <a:r>
              <a:rPr lang="en-US" altLang="en-US" sz="1800" i="1" dirty="0"/>
              <a:t>Streptococcus</a:t>
            </a:r>
          </a:p>
          <a:p>
            <a:pPr marL="1600034" lvl="3" indent="-228577" defTabSz="914305" fontAlgn="auto">
              <a:spcAft>
                <a:spcPts val="0"/>
              </a:spcAft>
              <a:defRPr/>
            </a:pPr>
            <a:r>
              <a:rPr lang="en-US" altLang="en-US" sz="1800" i="1" dirty="0"/>
              <a:t>Hemophilus sp. / </a:t>
            </a:r>
            <a:r>
              <a:rPr lang="en-US" altLang="en-US" sz="1800" i="1" dirty="0" err="1"/>
              <a:t>Aggregatibacter</a:t>
            </a:r>
            <a:r>
              <a:rPr lang="en-US" altLang="en-US" sz="1800" i="1" dirty="0"/>
              <a:t> sp.</a:t>
            </a:r>
          </a:p>
          <a:p>
            <a:pPr marL="1600034" lvl="3" indent="-228577" defTabSz="914305" fontAlgn="auto">
              <a:spcAft>
                <a:spcPts val="0"/>
              </a:spcAft>
              <a:defRPr/>
            </a:pPr>
            <a:r>
              <a:rPr lang="en-US" altLang="en-US" sz="1800" i="1" dirty="0" err="1"/>
              <a:t>Actinomyces</a:t>
            </a:r>
            <a:r>
              <a:rPr lang="en-US" altLang="en-US" sz="1800" i="1" dirty="0"/>
              <a:t> sp.  / </a:t>
            </a:r>
            <a:r>
              <a:rPr lang="en-US" altLang="en-US" sz="1800" i="1" dirty="0" err="1"/>
              <a:t>Nocardia</a:t>
            </a:r>
            <a:r>
              <a:rPr lang="en-US" altLang="en-US" sz="1800" i="1" dirty="0"/>
              <a:t> sp.</a:t>
            </a:r>
          </a:p>
          <a:p>
            <a:pPr marL="1600034" lvl="3" indent="-228577" defTabSz="914305" fontAlgn="auto">
              <a:spcAft>
                <a:spcPts val="0"/>
              </a:spcAft>
              <a:defRPr/>
            </a:pPr>
            <a:r>
              <a:rPr lang="en-US" altLang="en-US" sz="1800" i="1" dirty="0"/>
              <a:t>Legionella sp. / Mycoplasma</a:t>
            </a:r>
          </a:p>
          <a:p>
            <a:pPr marL="1600034" lvl="3" indent="-228577" defTabSz="914305" fontAlgn="auto">
              <a:spcAft>
                <a:spcPts val="0"/>
              </a:spcAft>
              <a:defRPr/>
            </a:pPr>
            <a:r>
              <a:rPr lang="en-US" altLang="en-US" sz="1800" i="1" dirty="0"/>
              <a:t>Mycobacteria</a:t>
            </a:r>
            <a:endParaRPr lang="en-US" altLang="en-US" dirty="0" smtClean="0"/>
          </a:p>
          <a:p>
            <a:pPr marL="1600034" lvl="3" indent="-228577" defTabSz="914305" fontAlgn="auto">
              <a:spcAft>
                <a:spcPts val="0"/>
              </a:spcAft>
              <a:defRPr/>
            </a:pPr>
            <a:endParaRPr lang="en-US" altLang="en-US" sz="1800" dirty="0"/>
          </a:p>
          <a:p>
            <a:pPr marL="1371458" lvl="3" indent="0" defTabSz="914305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800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4419600" cy="676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070099"/>
            <a:ext cx="333375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95975" y="5102251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 10, 700 citations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535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Types of PCR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Reverse transcriptase – PCR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Used to detect RNA viruses and prepare cDNA from mRNA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Nested PCR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Enhanced sensitivity and specificity but with risk of contamination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Multiplex PCR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Widespread use in the diagnosis of respiratory viruses and is starting to be used for stool pathogens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Competitive quantitative PCR (QPCR)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Real time PCR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729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88" y="3016974"/>
            <a:ext cx="4038600" cy="303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64153"/>
            <a:ext cx="4800600" cy="297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61722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http://www.5prime.com/media/438079/wide%20dynamic%20range%20and%20high%20sensitivity.jpg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6049089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http://image.slidesharecdn.com/quantitativereal-timepcr-130422105116-phpapp02/95/quantitative-real-time-pcr-3-638.jpg?cb=1366627930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Real Time PCR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Widely used for monitoring response to therapy for viral infections (HIV, Hep B, HCV).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Rapid determination of colonization status for MRSA, VRE, and to diagnose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C. difficile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infections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187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35000"/>
            <a:ext cx="6096000" cy="330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" y="4064000"/>
            <a:ext cx="7620000" cy="317500"/>
          </a:xfrm>
          <a:prstGeom prst="rect">
            <a:avLst/>
          </a:prstGeom>
        </p:spPr>
        <p:txBody>
          <a:bodyPr/>
          <a:lstStyle/>
          <a:p>
            <a:r>
              <a:rPr lang="en-US" sz="1000" i="0" baseline="0">
                <a:latin typeface="Arial"/>
              </a:rPr>
              <a:t> Figure 1 The post-amplification melt curve analysis of the broad-range mycobacterial PCR from formalin-fixed, paraffin-embedded tissue demonstrates that this patient (PT) has an infection caused by a nontuberculous mycobacteria (NTM). A post-amplification 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000" y="4889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Lulette Tricia C.  Bravo , Gary W.  Procop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000" y="5270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 b="1" i="0" baseline="0">
                <a:latin typeface="Arial"/>
              </a:rPr>
              <a:t> Recent Advances in Diagnostic Microbiology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000" y="5651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Seminars in Hematology, Volume 46, Issue 3, 2009, 248 - 258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5000" y="6032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http://dx.doi.org/10.1053/j.seminhematol.2009.03.009</a:t>
            </a:r>
          </a:p>
        </p:txBody>
      </p:sp>
    </p:spTree>
    <p:extLst>
      <p:ext uri="{BB962C8B-B14F-4D97-AF65-F5344CB8AC3E}">
        <p14:creationId xmlns:p14="http://schemas.microsoft.com/office/powerpoint/2010/main" val="2437743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Good News! Multiplex PCR has largely replaced cell culture for respiratory viral diagnosis.  Excellent sensitivity and specificity.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Bad News!  Difficult to interpret multiple positive results, especially in pediatric populations.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667000"/>
            <a:ext cx="5855324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 rot="10800000">
            <a:off x="5257800" y="4267200"/>
            <a:ext cx="6096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0800000">
            <a:off x="5257798" y="4724399"/>
            <a:ext cx="609601" cy="457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>
            <a:off x="5257799" y="5486398"/>
            <a:ext cx="6096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74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Applications of Isothermal and Signal Amplification Methods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TMA/NASBA: Viral load testing, detection of M. tuberculosis, enterovirus detection</a:t>
            </a:r>
          </a:p>
          <a:p>
            <a:r>
              <a:rPr lang="en-US" sz="2800" dirty="0" smtClean="0"/>
              <a:t>LAMP: ESBL and Shiga toxin detection, malaria, </a:t>
            </a:r>
            <a:r>
              <a:rPr lang="en-US" sz="2800" i="1" dirty="0" smtClean="0"/>
              <a:t>Campylobacter jejuni </a:t>
            </a:r>
            <a:r>
              <a:rPr lang="en-US" sz="2800" dirty="0" smtClean="0"/>
              <a:t>and </a:t>
            </a:r>
            <a:r>
              <a:rPr lang="en-US" sz="2800" i="1" dirty="0" smtClean="0"/>
              <a:t>C. coli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LCR: gonorrhea and chlamydia diagnosis, tuberculosis, HPV, Listeria</a:t>
            </a:r>
          </a:p>
          <a:p>
            <a:r>
              <a:rPr lang="en-US" sz="2800" dirty="0" smtClean="0"/>
              <a:t>LIPA: HCV and HBV genotyping, mutation analysis of HIV and mycobacteria, HPV subtyping </a:t>
            </a:r>
          </a:p>
        </p:txBody>
      </p:sp>
    </p:spTree>
    <p:extLst>
      <p:ext uri="{BB962C8B-B14F-4D97-AF65-F5344CB8AC3E}">
        <p14:creationId xmlns:p14="http://schemas.microsoft.com/office/powerpoint/2010/main" val="56401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Fundamental Issues with Amplification Techniques in the Clinical Setting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False negatives due to presence of PCR inhibitors</a:t>
            </a:r>
          </a:p>
          <a:p>
            <a:r>
              <a:rPr lang="en-US" dirty="0" smtClean="0"/>
              <a:t>Poor quality nucleic acid reduces sensitivity, e.g. formalin fixed tissue in paraffin blocks</a:t>
            </a:r>
          </a:p>
          <a:p>
            <a:r>
              <a:rPr lang="en-US" dirty="0" smtClean="0"/>
              <a:t>False positives due to amplicon contaminants – especially with highly sensitive nested PCR.</a:t>
            </a:r>
          </a:p>
          <a:p>
            <a:r>
              <a:rPr lang="en-US" dirty="0" smtClean="0"/>
              <a:t>Laboratory space, design and workflow needs to be carefully considered to be successful</a:t>
            </a:r>
          </a:p>
        </p:txBody>
      </p:sp>
    </p:spTree>
    <p:extLst>
      <p:ext uri="{BB962C8B-B14F-4D97-AF65-F5344CB8AC3E}">
        <p14:creationId xmlns:p14="http://schemas.microsoft.com/office/powerpoint/2010/main" val="1915440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Interpretation of Amplification Results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Interpretation of a positive result can depend on the specimen type.  e.g. positive HSV PCR from spinal fluid versus bronchial lavage.</a:t>
            </a:r>
          </a:p>
          <a:p>
            <a:r>
              <a:rPr lang="en-US" dirty="0" smtClean="0"/>
              <a:t>DNA may be detected for some time after infection has resolved.  When is repeat testing appropriate for test of cure?</a:t>
            </a:r>
          </a:p>
          <a:p>
            <a:r>
              <a:rPr lang="en-US" dirty="0" smtClean="0"/>
              <a:t>For the same reason that “pan culturing” is not always appropriate for a febrile patient, a “shotgun” approach to ordering molecular tests is expensive and can be misleading.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95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Mass Spectrometry for Organism Identification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Age of Proteomics Enters the Clinical Microbiology Laboratory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512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4"/>
          <p:cNvSpPr>
            <a:spLocks noGrp="1"/>
          </p:cNvSpPr>
          <p:nvPr>
            <p:ph idx="4294967295"/>
          </p:nvPr>
        </p:nvSpPr>
        <p:spPr>
          <a:xfrm>
            <a:off x="0" y="1454150"/>
            <a:ext cx="6218238" cy="4657725"/>
          </a:xfrm>
        </p:spPr>
        <p:txBody>
          <a:bodyPr>
            <a:normAutofit lnSpcReduction="10000"/>
          </a:bodyPr>
          <a:lstStyle/>
          <a:p>
            <a:r>
              <a:rPr lang="en-US" altLang="en-US" b="1" u="sng" dirty="0" smtClean="0">
                <a:latin typeface="Helvetica Neue Light" charset="0"/>
                <a:cs typeface="Helvetica Neue Light" charset="0"/>
              </a:rPr>
              <a:t>M</a:t>
            </a:r>
            <a:r>
              <a:rPr lang="en-US" altLang="en-US" dirty="0" smtClean="0">
                <a:latin typeface="Helvetica Neue Light" charset="0"/>
                <a:cs typeface="Helvetica Neue Light" charset="0"/>
              </a:rPr>
              <a:t>atrix </a:t>
            </a:r>
            <a:r>
              <a:rPr lang="en-US" altLang="en-US" b="1" u="sng" dirty="0" smtClean="0">
                <a:latin typeface="Helvetica Neue Light" charset="0"/>
                <a:cs typeface="Helvetica Neue Light" charset="0"/>
              </a:rPr>
              <a:t>A</a:t>
            </a:r>
            <a:r>
              <a:rPr lang="en-US" altLang="en-US" dirty="0" smtClean="0">
                <a:latin typeface="Helvetica Neue Light" charset="0"/>
                <a:cs typeface="Helvetica Neue Light" charset="0"/>
              </a:rPr>
              <a:t>ssisted </a:t>
            </a:r>
            <a:r>
              <a:rPr lang="en-US" altLang="en-US" b="1" u="sng" dirty="0" smtClean="0">
                <a:latin typeface="Helvetica Neue Light" charset="0"/>
                <a:cs typeface="Helvetica Neue Light" charset="0"/>
              </a:rPr>
              <a:t>L</a:t>
            </a:r>
            <a:r>
              <a:rPr lang="en-US" altLang="en-US" dirty="0" smtClean="0">
                <a:latin typeface="Helvetica Neue Light" charset="0"/>
                <a:cs typeface="Helvetica Neue Light" charset="0"/>
              </a:rPr>
              <a:t>aser </a:t>
            </a:r>
            <a:r>
              <a:rPr lang="en-US" altLang="en-US" b="1" u="sng" dirty="0" smtClean="0">
                <a:latin typeface="Helvetica Neue Light" charset="0"/>
                <a:cs typeface="Helvetica Neue Light" charset="0"/>
              </a:rPr>
              <a:t>D</a:t>
            </a:r>
            <a:r>
              <a:rPr lang="en-US" altLang="en-US" dirty="0" smtClean="0">
                <a:latin typeface="Helvetica Neue Light" charset="0"/>
                <a:cs typeface="Helvetica Neue Light" charset="0"/>
              </a:rPr>
              <a:t>esorption </a:t>
            </a:r>
            <a:r>
              <a:rPr lang="en-US" altLang="en-US" b="1" u="sng" dirty="0" smtClean="0">
                <a:latin typeface="Helvetica Neue Light" charset="0"/>
                <a:cs typeface="Helvetica Neue Light" charset="0"/>
              </a:rPr>
              <a:t>I</a:t>
            </a:r>
            <a:r>
              <a:rPr lang="en-US" altLang="en-US" dirty="0" smtClean="0">
                <a:latin typeface="Helvetica Neue Light" charset="0"/>
                <a:cs typeface="Helvetica Neue Light" charset="0"/>
              </a:rPr>
              <a:t>onization </a:t>
            </a:r>
            <a:r>
              <a:rPr lang="en-US" altLang="en-US" b="1" u="sng" dirty="0" smtClean="0">
                <a:latin typeface="Helvetica Neue Light" charset="0"/>
                <a:cs typeface="Helvetica Neue Light" charset="0"/>
              </a:rPr>
              <a:t>T</a:t>
            </a:r>
            <a:r>
              <a:rPr lang="en-US" altLang="en-US" dirty="0" smtClean="0">
                <a:latin typeface="Helvetica Neue Light" charset="0"/>
                <a:cs typeface="Helvetica Neue Light" charset="0"/>
              </a:rPr>
              <a:t>ime-</a:t>
            </a:r>
            <a:r>
              <a:rPr lang="en-US" altLang="en-US" b="1" dirty="0" smtClean="0">
                <a:latin typeface="Helvetica Neue Light" charset="0"/>
                <a:cs typeface="Helvetica Neue Light" charset="0"/>
              </a:rPr>
              <a:t>o</a:t>
            </a:r>
            <a:r>
              <a:rPr lang="en-US" altLang="en-US" dirty="0" smtClean="0">
                <a:latin typeface="Helvetica Neue Light" charset="0"/>
                <a:cs typeface="Helvetica Neue Light" charset="0"/>
              </a:rPr>
              <a:t>f-</a:t>
            </a:r>
            <a:r>
              <a:rPr lang="en-US" altLang="en-US" b="1" u="sng" dirty="0" smtClean="0">
                <a:latin typeface="Helvetica Neue Light" charset="0"/>
                <a:cs typeface="Helvetica Neue Light" charset="0"/>
              </a:rPr>
              <a:t>F</a:t>
            </a:r>
            <a:r>
              <a:rPr lang="en-US" altLang="en-US" dirty="0" smtClean="0">
                <a:latin typeface="Helvetica Neue Light" charset="0"/>
                <a:cs typeface="Helvetica Neue Light" charset="0"/>
              </a:rPr>
              <a:t>light Mass Spectrometry</a:t>
            </a:r>
          </a:p>
          <a:p>
            <a:r>
              <a:rPr lang="en-US" altLang="en-US" dirty="0" smtClean="0">
                <a:latin typeface="Helvetica Neue Light" charset="0"/>
                <a:cs typeface="Helvetica Neue Light" charset="0"/>
              </a:rPr>
              <a:t>The instrument consists of a platform, a tube, a laser and a detector</a:t>
            </a:r>
          </a:p>
          <a:p>
            <a:r>
              <a:rPr lang="en-US" altLang="en-US" dirty="0" smtClean="0">
                <a:latin typeface="Helvetica Neue Light" charset="0"/>
                <a:cs typeface="Helvetica Neue Light" charset="0"/>
              </a:rPr>
              <a:t>Purpose: Rapid automated identification of bacteria, yeast and molds</a:t>
            </a:r>
          </a:p>
        </p:txBody>
      </p:sp>
      <p:sp>
        <p:nvSpPr>
          <p:cNvPr id="39939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altLang="en-US" smtClean="0">
                <a:latin typeface="Helvetica Neue" charset="0"/>
                <a:cs typeface="Helvetica Neue" charset="0"/>
              </a:rPr>
              <a:t>MALDI-TOF</a:t>
            </a:r>
          </a:p>
        </p:txBody>
      </p:sp>
      <p:pic>
        <p:nvPicPr>
          <p:cNvPr id="3994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1963738"/>
            <a:ext cx="2590800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>
              <a:latin typeface="Helvetica Neue Light" charset="0"/>
              <a:cs typeface="Helvetica Neue Light" charset="0"/>
            </a:endParaRPr>
          </a:p>
        </p:txBody>
      </p:sp>
      <p:sp>
        <p:nvSpPr>
          <p:cNvPr id="3891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/>
          <a:lstStyle/>
          <a:p>
            <a:endParaRPr lang="en-US" altLang="en-US" smtClean="0">
              <a:latin typeface="Helvetica Neue" charset="0"/>
              <a:cs typeface="Helvetica Neue" charset="0"/>
            </a:endParaRP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46" y="0"/>
            <a:ext cx="9144000" cy="653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 Milestones in Molecular Biology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Host-controlled restriction-modification in bacteriophages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Chemical and enzymatic DNA sequencing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Polymerase chain reaction (PCR)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Pulsed-field gel electrophoresis (PFGE), MLST and other genetic typing methods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Random fragment sequencing and genome assembly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“-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omics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technology (transcriptomes, proteomes, metabolomes)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Next generation sequencing (NGS)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Essentially every new discovery in molecular biology has benefited the clinical laboratory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7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itle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325563"/>
          </a:xfrm>
        </p:spPr>
        <p:txBody>
          <a:bodyPr/>
          <a:lstStyle/>
          <a:p>
            <a:r>
              <a:rPr lang="en-US" altLang="en-US" smtClean="0">
                <a:latin typeface="Helvetica Neue" charset="0"/>
                <a:cs typeface="Helvetica Neue" charset="0"/>
              </a:rPr>
              <a:t>MALDI-TOF Ionization</a:t>
            </a: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2173288"/>
            <a:ext cx="3557588" cy="326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75" y="1600200"/>
            <a:ext cx="3857625" cy="226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0" name="TextBox 2"/>
          <p:cNvSpPr txBox="1">
            <a:spLocks noChangeArrowheads="1"/>
          </p:cNvSpPr>
          <p:nvPr/>
        </p:nvSpPr>
        <p:spPr bwMode="auto">
          <a:xfrm>
            <a:off x="4371975" y="3994150"/>
            <a:ext cx="46339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Helvetica Neue Light" charset="0"/>
                <a:ea typeface="MS PGothic" pitchFamily="34" charset="-128"/>
                <a:cs typeface="Helvetica Neue Light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Helvetica Neue Light" charset="0"/>
                <a:ea typeface="MS PGothic" pitchFamily="34" charset="-128"/>
                <a:cs typeface="Helvetica Neue Light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Helvetica Neue Light" charset="0"/>
                <a:ea typeface="MS PGothic" pitchFamily="34" charset="-128"/>
                <a:cs typeface="Helvetica Neue Light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Helvetica Neue Light" charset="0"/>
                <a:ea typeface="MS PGothic" pitchFamily="34" charset="-128"/>
                <a:cs typeface="Helvetica Neue Light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Helvetica Neue Light" charset="0"/>
                <a:ea typeface="MS PGothic" pitchFamily="34" charset="-128"/>
                <a:cs typeface="Helvetica Neue Light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Helvetica Neue Light" charset="0"/>
                <a:ea typeface="MS PGothic" pitchFamily="34" charset="-128"/>
                <a:cs typeface="Helvetica Neue Light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Helvetica Neue Light" charset="0"/>
                <a:ea typeface="MS PGothic" pitchFamily="34" charset="-128"/>
                <a:cs typeface="Helvetica Neue Light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Helvetica Neue Light" charset="0"/>
                <a:ea typeface="MS PGothic" pitchFamily="34" charset="-128"/>
                <a:cs typeface="Helvetica Neue Light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Helvetica Neue Light" charset="0"/>
                <a:ea typeface="MS PGothic" pitchFamily="34" charset="-128"/>
                <a:cs typeface="Helvetica Neue Light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alpha-cyano-4-hydroxy cinnamic acid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 - crystalizes out on the steel plate along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    with the analyte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 - chromophore to absorb energy from laser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 - desorption of matrix and analyte occurs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   on surface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 - soft ionization results in M-H+ with only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    one plus charge per molecule</a:t>
            </a:r>
          </a:p>
        </p:txBody>
      </p:sp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713" y="5441950"/>
            <a:ext cx="2055812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12"/>
          <p:cNvSpPr>
            <a:spLocks noGrp="1"/>
          </p:cNvSpPr>
          <p:nvPr>
            <p:ph idx="4294967295"/>
          </p:nvPr>
        </p:nvSpPr>
        <p:spPr>
          <a:xfrm>
            <a:off x="0" y="1443038"/>
            <a:ext cx="4957763" cy="4525962"/>
          </a:xfrm>
        </p:spPr>
        <p:txBody>
          <a:bodyPr>
            <a:normAutofit lnSpcReduction="10000"/>
          </a:bodyPr>
          <a:lstStyle/>
          <a:p>
            <a:r>
              <a:rPr lang="en-US" altLang="en-US" dirty="0" smtClean="0">
                <a:latin typeface="Helvetica Neue Light" charset="0"/>
                <a:cs typeface="Helvetica Neue Light" charset="0"/>
              </a:rPr>
              <a:t>Organism placed on plate, macromolecules extracted with formic acid and embedded in matrix</a:t>
            </a:r>
          </a:p>
          <a:p>
            <a:r>
              <a:rPr lang="en-US" altLang="en-US" dirty="0" smtClean="0">
                <a:latin typeface="Helvetica Neue Light" charset="0"/>
                <a:cs typeface="Helvetica Neue Light" charset="0"/>
              </a:rPr>
              <a:t>Cells ionized with laser, accelerated up tube</a:t>
            </a:r>
          </a:p>
          <a:p>
            <a:r>
              <a:rPr lang="en-US" altLang="en-US" dirty="0" smtClean="0">
                <a:latin typeface="Helvetica Neue Light" charset="0"/>
                <a:cs typeface="Helvetica Neue Light" charset="0"/>
              </a:rPr>
              <a:t>Time for ions to reach detector is measured</a:t>
            </a:r>
          </a:p>
          <a:p>
            <a:endParaRPr lang="en-US" altLang="en-US" dirty="0" smtClean="0">
              <a:latin typeface="Helvetica Neue Light" charset="0"/>
              <a:cs typeface="Helvetica Neue Light" charset="0"/>
            </a:endParaRPr>
          </a:p>
        </p:txBody>
      </p:sp>
      <p:sp>
        <p:nvSpPr>
          <p:cNvPr id="40963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altLang="en-US" smtClean="0">
                <a:latin typeface="Helvetica Neue" charset="0"/>
                <a:cs typeface="Helvetica Neue" charset="0"/>
              </a:rPr>
              <a:t>How it Works</a:t>
            </a:r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38" y="1325563"/>
            <a:ext cx="4446587" cy="531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ldi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8600" y="982509"/>
            <a:ext cx="8535594" cy="480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35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>
              <a:latin typeface="Helvetica Neue Light" charset="0"/>
              <a:cs typeface="Helvetica Neue Light" charset="0"/>
            </a:endParaRPr>
          </a:p>
        </p:txBody>
      </p:sp>
      <p:sp>
        <p:nvSpPr>
          <p:cNvPr id="43011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/>
          <a:lstStyle/>
          <a:p>
            <a:r>
              <a:rPr lang="en-US" altLang="en-US" smtClean="0">
                <a:latin typeface="Helvetica Neue" charset="0"/>
                <a:cs typeface="Helvetica Neue" charset="0"/>
              </a:rPr>
              <a:t>Peak Matching Algorithm</a:t>
            </a: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1296988"/>
            <a:ext cx="7810500" cy="54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Helvetica Neue" charset="0"/>
                <a:cs typeface="Helvetica Neue" charset="0"/>
              </a:rPr>
              <a:t>Data Analysis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Each ion represented as peak on graph</a:t>
            </a:r>
          </a:p>
          <a:p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Each organism forms a unique fingerprint</a:t>
            </a:r>
          </a:p>
          <a:p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Database of over 5500 organisms</a:t>
            </a:r>
          </a:p>
          <a:p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Identification &lt; 30 seconds</a:t>
            </a:r>
          </a:p>
          <a:p>
            <a:pPr>
              <a:buFont typeface="Arial" pitchFamily="34" charset="0"/>
              <a:buNone/>
            </a:pPr>
            <a:endParaRPr lang="en-US" altLang="en-US" dirty="0" smtClean="0">
              <a:latin typeface="Helvetica Neue Light" charset="0"/>
              <a:cs typeface="Helvetica Neue Light" charset="0"/>
            </a:endParaRPr>
          </a:p>
        </p:txBody>
      </p:sp>
      <p:pic>
        <p:nvPicPr>
          <p:cNvPr id="44036" name="Picture 4" descr="http://www.pharmaceutical-technology.com/contractor_images/anagnostec/2-anagnostec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71925"/>
            <a:ext cx="4279900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501" y="4040981"/>
            <a:ext cx="4199541" cy="2497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5727"/>
            <a:ext cx="6469062" cy="5690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Impact of MALDI-TOF on Time to Identification for Blood Pathogens – University of Wisconsin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 rot="7002162">
            <a:off x="2974029" y="2579656"/>
            <a:ext cx="716924" cy="85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33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MALDI-TOF – Pros and Cons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Excellent identification profiles for bacteria, yeast and many molds</a:t>
            </a:r>
          </a:p>
          <a:p>
            <a:r>
              <a:rPr lang="en-US" dirty="0" smtClean="0"/>
              <a:t>Fast and cost effective (limited consumable reagents)</a:t>
            </a:r>
          </a:p>
          <a:p>
            <a:r>
              <a:rPr lang="en-US" dirty="0" smtClean="0"/>
              <a:t>Has potential for expanding applications beyond identification, e.g. susceptibility testing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By identifying multiple organisms to the species level, clinicians may give undue significance to endogenous flora.</a:t>
            </a:r>
          </a:p>
          <a:p>
            <a:r>
              <a:rPr lang="en-US" dirty="0" smtClean="0"/>
              <a:t>Expensive instrument for labs with low volumes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162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848600" cy="1143000"/>
          </a:xfrm>
        </p:spPr>
        <p:txBody>
          <a:bodyPr/>
          <a:lstStyle/>
          <a:p>
            <a:pPr eaLnBrk="1" hangingPunct="1"/>
            <a:r>
              <a:rPr lang="en-US" altLang="en-US" sz="3200" smtClean="0"/>
              <a:t>Molecular Epidemiology for Outbreak Investigations</a:t>
            </a:r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Phenotypic Methods- prone to variability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Bacteriophage Typing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Antimicrobial Susceptibility or “Antibiogram”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Genetic Methods - more stable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Restriction Endonuclease Analysis of Plasmids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Ribotyping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Pulsed-field Gel Electrophoresis (PFGE)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Multi-locus Sequence Typing (MLST)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5" t="2777" r="31076" b="24603"/>
          <a:stretch>
            <a:fillRect/>
          </a:stretch>
        </p:blipFill>
        <p:spPr bwMode="auto">
          <a:xfrm>
            <a:off x="838200" y="1828800"/>
            <a:ext cx="2897188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  PFGE Typing Method</a:t>
            </a:r>
          </a:p>
        </p:txBody>
      </p:sp>
      <p:grpSp>
        <p:nvGrpSpPr>
          <p:cNvPr id="49159" name="Group 7"/>
          <p:cNvGrpSpPr>
            <a:grpSpLocks/>
          </p:cNvGrpSpPr>
          <p:nvPr/>
        </p:nvGrpSpPr>
        <p:grpSpPr bwMode="auto">
          <a:xfrm>
            <a:off x="838200" y="1828800"/>
            <a:ext cx="838200" cy="4648200"/>
            <a:chOff x="528" y="1152"/>
            <a:chExt cx="528" cy="2928"/>
          </a:xfrm>
        </p:grpSpPr>
        <p:pic>
          <p:nvPicPr>
            <p:cNvPr id="36891" name="Picture 8"/>
            <p:cNvPicPr>
              <a:picLocks noChangeAspect="1" noChangeArrowheads="1"/>
            </p:cNvPicPr>
            <p:nvPr/>
          </p:nvPicPr>
          <p:blipFill>
            <a:blip r:embed="rId3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55" t="2777" r="64883" b="24603"/>
            <a:stretch>
              <a:fillRect/>
            </a:stretch>
          </p:blipFill>
          <p:spPr bwMode="auto">
            <a:xfrm>
              <a:off x="528" y="1152"/>
              <a:ext cx="528" cy="2928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92" name="Line 9"/>
            <p:cNvSpPr>
              <a:spLocks noChangeShapeType="1"/>
            </p:cNvSpPr>
            <p:nvPr/>
          </p:nvSpPr>
          <p:spPr bwMode="auto">
            <a:xfrm>
              <a:off x="528" y="1872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93" name="Line 10"/>
            <p:cNvSpPr>
              <a:spLocks noChangeShapeType="1"/>
            </p:cNvSpPr>
            <p:nvPr/>
          </p:nvSpPr>
          <p:spPr bwMode="auto">
            <a:xfrm>
              <a:off x="528" y="1920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94" name="Line 11"/>
            <p:cNvSpPr>
              <a:spLocks noChangeShapeType="1"/>
            </p:cNvSpPr>
            <p:nvPr/>
          </p:nvSpPr>
          <p:spPr bwMode="auto">
            <a:xfrm>
              <a:off x="816" y="1872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95" name="Line 12"/>
            <p:cNvSpPr>
              <a:spLocks noChangeShapeType="1"/>
            </p:cNvSpPr>
            <p:nvPr/>
          </p:nvSpPr>
          <p:spPr bwMode="auto">
            <a:xfrm>
              <a:off x="816" y="1920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96" name="Line 13"/>
            <p:cNvSpPr>
              <a:spLocks noChangeShapeType="1"/>
            </p:cNvSpPr>
            <p:nvPr/>
          </p:nvSpPr>
          <p:spPr bwMode="auto">
            <a:xfrm>
              <a:off x="528" y="2400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97" name="Line 14"/>
            <p:cNvSpPr>
              <a:spLocks noChangeShapeType="1"/>
            </p:cNvSpPr>
            <p:nvPr/>
          </p:nvSpPr>
          <p:spPr bwMode="auto">
            <a:xfrm>
              <a:off x="816" y="2400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98" name="Line 15"/>
            <p:cNvSpPr>
              <a:spLocks noChangeShapeType="1"/>
            </p:cNvSpPr>
            <p:nvPr/>
          </p:nvSpPr>
          <p:spPr bwMode="auto">
            <a:xfrm>
              <a:off x="528" y="2544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99" name="Line 16"/>
            <p:cNvSpPr>
              <a:spLocks noChangeShapeType="1"/>
            </p:cNvSpPr>
            <p:nvPr/>
          </p:nvSpPr>
          <p:spPr bwMode="auto">
            <a:xfrm>
              <a:off x="816" y="2544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0" name="Line 17"/>
            <p:cNvSpPr>
              <a:spLocks noChangeShapeType="1"/>
            </p:cNvSpPr>
            <p:nvPr/>
          </p:nvSpPr>
          <p:spPr bwMode="auto">
            <a:xfrm>
              <a:off x="528" y="2592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1" name="Line 18"/>
            <p:cNvSpPr>
              <a:spLocks noChangeShapeType="1"/>
            </p:cNvSpPr>
            <p:nvPr/>
          </p:nvSpPr>
          <p:spPr bwMode="auto">
            <a:xfrm>
              <a:off x="816" y="2592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2" name="Line 19"/>
            <p:cNvSpPr>
              <a:spLocks noChangeShapeType="1"/>
            </p:cNvSpPr>
            <p:nvPr/>
          </p:nvSpPr>
          <p:spPr bwMode="auto">
            <a:xfrm>
              <a:off x="528" y="2784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3" name="Line 20"/>
            <p:cNvSpPr>
              <a:spLocks noChangeShapeType="1"/>
            </p:cNvSpPr>
            <p:nvPr/>
          </p:nvSpPr>
          <p:spPr bwMode="auto">
            <a:xfrm>
              <a:off x="816" y="2784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4" name="Line 21"/>
            <p:cNvSpPr>
              <a:spLocks noChangeShapeType="1"/>
            </p:cNvSpPr>
            <p:nvPr/>
          </p:nvSpPr>
          <p:spPr bwMode="auto">
            <a:xfrm>
              <a:off x="528" y="3216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5" name="Line 22"/>
            <p:cNvSpPr>
              <a:spLocks noChangeShapeType="1"/>
            </p:cNvSpPr>
            <p:nvPr/>
          </p:nvSpPr>
          <p:spPr bwMode="auto">
            <a:xfrm>
              <a:off x="816" y="3216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6" name="Line 23"/>
            <p:cNvSpPr>
              <a:spLocks noChangeShapeType="1"/>
            </p:cNvSpPr>
            <p:nvPr/>
          </p:nvSpPr>
          <p:spPr bwMode="auto">
            <a:xfrm>
              <a:off x="528" y="3312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7" name="Line 24"/>
            <p:cNvSpPr>
              <a:spLocks noChangeShapeType="1"/>
            </p:cNvSpPr>
            <p:nvPr/>
          </p:nvSpPr>
          <p:spPr bwMode="auto">
            <a:xfrm>
              <a:off x="816" y="3312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8" name="Line 25"/>
            <p:cNvSpPr>
              <a:spLocks noChangeShapeType="1"/>
            </p:cNvSpPr>
            <p:nvPr/>
          </p:nvSpPr>
          <p:spPr bwMode="auto">
            <a:xfrm>
              <a:off x="528" y="3600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09" name="Line 26"/>
            <p:cNvSpPr>
              <a:spLocks noChangeShapeType="1"/>
            </p:cNvSpPr>
            <p:nvPr/>
          </p:nvSpPr>
          <p:spPr bwMode="auto">
            <a:xfrm>
              <a:off x="816" y="3600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10" name="Line 27"/>
            <p:cNvSpPr>
              <a:spLocks noChangeShapeType="1"/>
            </p:cNvSpPr>
            <p:nvPr/>
          </p:nvSpPr>
          <p:spPr bwMode="auto">
            <a:xfrm>
              <a:off x="528" y="3696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11" name="Line 28"/>
            <p:cNvSpPr>
              <a:spLocks noChangeShapeType="1"/>
            </p:cNvSpPr>
            <p:nvPr/>
          </p:nvSpPr>
          <p:spPr bwMode="auto">
            <a:xfrm>
              <a:off x="816" y="3696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12" name="Line 29"/>
            <p:cNvSpPr>
              <a:spLocks noChangeShapeType="1"/>
            </p:cNvSpPr>
            <p:nvPr/>
          </p:nvSpPr>
          <p:spPr bwMode="auto">
            <a:xfrm>
              <a:off x="528" y="3744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13" name="Line 30"/>
            <p:cNvSpPr>
              <a:spLocks noChangeShapeType="1"/>
            </p:cNvSpPr>
            <p:nvPr/>
          </p:nvSpPr>
          <p:spPr bwMode="auto">
            <a:xfrm>
              <a:off x="816" y="3744"/>
              <a:ext cx="24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208" name="Group 56"/>
          <p:cNvGrpSpPr>
            <a:grpSpLocks/>
          </p:cNvGrpSpPr>
          <p:nvPr/>
        </p:nvGrpSpPr>
        <p:grpSpPr bwMode="auto">
          <a:xfrm>
            <a:off x="2514600" y="1828800"/>
            <a:ext cx="762000" cy="4648200"/>
            <a:chOff x="3840" y="864"/>
            <a:chExt cx="480" cy="2928"/>
          </a:xfrm>
        </p:grpSpPr>
        <p:pic>
          <p:nvPicPr>
            <p:cNvPr id="36871" name="Picture 57"/>
            <p:cNvPicPr>
              <a:picLocks noChangeAspect="1" noChangeArrowheads="1"/>
            </p:cNvPicPr>
            <p:nvPr/>
          </p:nvPicPr>
          <p:blipFill>
            <a:blip r:embed="rId3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80" t="2777" r="38609" b="24603"/>
            <a:stretch>
              <a:fillRect/>
            </a:stretch>
          </p:blipFill>
          <p:spPr bwMode="auto">
            <a:xfrm>
              <a:off x="3840" y="864"/>
              <a:ext cx="480" cy="2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2" name="Line 58"/>
            <p:cNvSpPr>
              <a:spLocks noChangeShapeType="1"/>
            </p:cNvSpPr>
            <p:nvPr/>
          </p:nvSpPr>
          <p:spPr bwMode="auto">
            <a:xfrm>
              <a:off x="3840" y="1536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3" name="Line 59"/>
            <p:cNvSpPr>
              <a:spLocks noChangeShapeType="1"/>
            </p:cNvSpPr>
            <p:nvPr/>
          </p:nvSpPr>
          <p:spPr bwMode="auto">
            <a:xfrm>
              <a:off x="4080" y="1632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4" name="Line 60"/>
            <p:cNvSpPr>
              <a:spLocks noChangeShapeType="1"/>
            </p:cNvSpPr>
            <p:nvPr/>
          </p:nvSpPr>
          <p:spPr bwMode="auto">
            <a:xfrm>
              <a:off x="4080" y="2208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5" name="Line 61"/>
            <p:cNvSpPr>
              <a:spLocks noChangeShapeType="1"/>
            </p:cNvSpPr>
            <p:nvPr/>
          </p:nvSpPr>
          <p:spPr bwMode="auto">
            <a:xfrm>
              <a:off x="4080" y="1968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6" name="Line 62"/>
            <p:cNvSpPr>
              <a:spLocks noChangeShapeType="1"/>
            </p:cNvSpPr>
            <p:nvPr/>
          </p:nvSpPr>
          <p:spPr bwMode="auto">
            <a:xfrm>
              <a:off x="4080" y="2160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7" name="Line 63"/>
            <p:cNvSpPr>
              <a:spLocks noChangeShapeType="1"/>
            </p:cNvSpPr>
            <p:nvPr/>
          </p:nvSpPr>
          <p:spPr bwMode="auto">
            <a:xfrm>
              <a:off x="4080" y="2976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8" name="Line 64"/>
            <p:cNvSpPr>
              <a:spLocks noChangeShapeType="1"/>
            </p:cNvSpPr>
            <p:nvPr/>
          </p:nvSpPr>
          <p:spPr bwMode="auto">
            <a:xfrm>
              <a:off x="4080" y="3072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9" name="Line 65"/>
            <p:cNvSpPr>
              <a:spLocks noChangeShapeType="1"/>
            </p:cNvSpPr>
            <p:nvPr/>
          </p:nvSpPr>
          <p:spPr bwMode="auto">
            <a:xfrm>
              <a:off x="4080" y="3216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0" name="Line 66"/>
            <p:cNvSpPr>
              <a:spLocks noChangeShapeType="1"/>
            </p:cNvSpPr>
            <p:nvPr/>
          </p:nvSpPr>
          <p:spPr bwMode="auto">
            <a:xfrm>
              <a:off x="3840" y="2016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1" name="Line 67"/>
            <p:cNvSpPr>
              <a:spLocks noChangeShapeType="1"/>
            </p:cNvSpPr>
            <p:nvPr/>
          </p:nvSpPr>
          <p:spPr bwMode="auto">
            <a:xfrm>
              <a:off x="3840" y="2112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2" name="Line 68"/>
            <p:cNvSpPr>
              <a:spLocks noChangeShapeType="1"/>
            </p:cNvSpPr>
            <p:nvPr/>
          </p:nvSpPr>
          <p:spPr bwMode="auto">
            <a:xfrm>
              <a:off x="3840" y="2304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3" name="Line 69"/>
            <p:cNvSpPr>
              <a:spLocks noChangeShapeType="1"/>
            </p:cNvSpPr>
            <p:nvPr/>
          </p:nvSpPr>
          <p:spPr bwMode="auto">
            <a:xfrm>
              <a:off x="3840" y="2496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4" name="Line 70"/>
            <p:cNvSpPr>
              <a:spLocks noChangeShapeType="1"/>
            </p:cNvSpPr>
            <p:nvPr/>
          </p:nvSpPr>
          <p:spPr bwMode="auto">
            <a:xfrm>
              <a:off x="3840" y="2736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5" name="Line 71"/>
            <p:cNvSpPr>
              <a:spLocks noChangeShapeType="1"/>
            </p:cNvSpPr>
            <p:nvPr/>
          </p:nvSpPr>
          <p:spPr bwMode="auto">
            <a:xfrm>
              <a:off x="3840" y="2928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6" name="Line 72"/>
            <p:cNvSpPr>
              <a:spLocks noChangeShapeType="1"/>
            </p:cNvSpPr>
            <p:nvPr/>
          </p:nvSpPr>
          <p:spPr bwMode="auto">
            <a:xfrm>
              <a:off x="3840" y="3024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7" name="Line 73"/>
            <p:cNvSpPr>
              <a:spLocks noChangeShapeType="1"/>
            </p:cNvSpPr>
            <p:nvPr/>
          </p:nvSpPr>
          <p:spPr bwMode="auto">
            <a:xfrm>
              <a:off x="3840" y="3264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8" name="Line 74"/>
            <p:cNvSpPr>
              <a:spLocks noChangeShapeType="1"/>
            </p:cNvSpPr>
            <p:nvPr/>
          </p:nvSpPr>
          <p:spPr bwMode="auto">
            <a:xfrm>
              <a:off x="4080" y="2640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9" name="Line 75"/>
            <p:cNvSpPr>
              <a:spLocks noChangeShapeType="1"/>
            </p:cNvSpPr>
            <p:nvPr/>
          </p:nvSpPr>
          <p:spPr bwMode="auto">
            <a:xfrm>
              <a:off x="4080" y="2256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90" name="Line 76"/>
            <p:cNvSpPr>
              <a:spLocks noChangeShapeType="1"/>
            </p:cNvSpPr>
            <p:nvPr/>
          </p:nvSpPr>
          <p:spPr bwMode="auto">
            <a:xfrm>
              <a:off x="4080" y="2688"/>
              <a:ext cx="240" cy="0"/>
            </a:xfrm>
            <a:prstGeom prst="line">
              <a:avLst/>
            </a:prstGeom>
            <a:noFill/>
            <a:ln w="57150">
              <a:solidFill>
                <a:srgbClr val="23DD5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6870" name="Picture 77" descr="pfgest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81200"/>
            <a:ext cx="4343400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116compos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85344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2000" b="1">
                <a:latin typeface="Times New Roman" pitchFamily="18" charset="0"/>
              </a:rPr>
              <a:t> </a:t>
            </a:r>
            <a:r>
              <a:rPr lang="en-US" altLang="en-US" sz="2400" b="1">
                <a:solidFill>
                  <a:schemeClr val="tx2"/>
                </a:solidFill>
                <a:latin typeface="Times New Roman" pitchFamily="18" charset="0"/>
              </a:rPr>
              <a:t>MRSA Pulsed-field Gel Electrophoresis (PFGE) Dendrogram</a:t>
            </a:r>
            <a:r>
              <a:rPr lang="en-US" altLang="en-US" sz="2000">
                <a:latin typeface="Times New Roman" pitchFamily="18" charset="0"/>
              </a:rPr>
              <a:t>    </a:t>
            </a:r>
            <a:endParaRPr lang="en-US" altLang="en-US" sz="1600">
              <a:latin typeface="Times New Roman" pitchFamily="18" charset="0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5800" y="838200"/>
            <a:ext cx="213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>
                <a:solidFill>
                  <a:schemeClr val="accent1"/>
                </a:solidFill>
                <a:latin typeface="Times New Roman" pitchFamily="18" charset="0"/>
              </a:rPr>
              <a:t>116 </a:t>
            </a:r>
            <a:r>
              <a:rPr lang="en-US" altLang="en-US" i="1">
                <a:solidFill>
                  <a:schemeClr val="accent1"/>
                </a:solidFill>
                <a:latin typeface="Times New Roman" pitchFamily="18" charset="0"/>
              </a:rPr>
              <a:t>Sma</a:t>
            </a:r>
            <a:r>
              <a:rPr lang="en-US" altLang="en-US">
                <a:solidFill>
                  <a:schemeClr val="accent1"/>
                </a:solidFill>
                <a:latin typeface="Times New Roman" pitchFamily="18" charset="0"/>
              </a:rPr>
              <a:t>I genotypes</a:t>
            </a:r>
          </a:p>
          <a:p>
            <a:r>
              <a:rPr lang="en-US" altLang="en-US">
                <a:solidFill>
                  <a:schemeClr val="accent1"/>
                </a:solidFill>
                <a:latin typeface="Times New Roman" pitchFamily="18" charset="0"/>
              </a:rPr>
              <a:t>  27 clonal groups</a:t>
            </a:r>
            <a:endParaRPr lang="en-US" altLang="en-US" sz="160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 flipH="1">
            <a:off x="457200" y="2362200"/>
            <a:ext cx="82296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Goals for Molecular Microbiology in the Clinical Laboratory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pathogens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Non-culturable, fastidious and slow growing agents (HPV, Hepatitis B)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Highly infectious agents too dangerous to culture (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Brucella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Coccidioides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Localize infectious agents in tissue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e.g. Viruses, Toxoplasma, 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Quantify pathogens for prognostic and treatment purposes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HIV, CMV, Hepatitis B and C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Differentiate antigenically similar agents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HPV genotypes to determine cancer risk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Hospital and community epidemiology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Antiviral/ antibacterial susceptibility testing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541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10-01-2003 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62150"/>
            <a:ext cx="48006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 descr="stemperdendrogra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04800"/>
            <a:ext cx="31305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762000" y="762000"/>
            <a:ext cx="40386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Mary Stemper, M.S.</a:t>
            </a:r>
          </a:p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PFGE guru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19200"/>
            <a:ext cx="4442281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020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324" y="1682426"/>
            <a:ext cx="5705475" cy="350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227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469324" cy="287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4572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Selected References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Malhotra S., et al. Molecular Methods in Microbiology and their Clinical Application.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J Mol Genet Med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2014;8:4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http://dx.doi.org/10.4172/1747-0862.1000142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Cobo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F. Application of molecular diagnostic techniques for viral testing.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Open </a:t>
            </a:r>
            <a:r>
              <a:rPr lang="en-US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Virol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J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2012:6;104-114.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Patel R. MALDI-TOF MS for the Diagnosis of Infectious Diseases.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Clin </a:t>
            </a:r>
            <a:r>
              <a:rPr lang="en-US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Chem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2015:61(1):100-11:doi: 10.1373/clinchem.2014.221770.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Epub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2014 Oct 2.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Schuster SC. Next-generation Sequencing Transforms Today’s Biology.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Nature Methods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2008:5;16-18.</a:t>
            </a:r>
          </a:p>
        </p:txBody>
      </p:sp>
    </p:spTree>
    <p:extLst>
      <p:ext uri="{BB962C8B-B14F-4D97-AF65-F5344CB8AC3E}">
        <p14:creationId xmlns:p14="http://schemas.microsoft.com/office/powerpoint/2010/main" val="1391762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086600" cy="1143000"/>
          </a:xfrm>
        </p:spPr>
        <p:txBody>
          <a:bodyPr rtlCol="0">
            <a:normAutofit fontScale="90000"/>
          </a:bodyPr>
          <a:lstStyle/>
          <a:p>
            <a:pPr defTabSz="914305" fontAlgn="auto">
              <a:spcAft>
                <a:spcPts val="0"/>
              </a:spcAft>
              <a:defRPr/>
            </a:pPr>
            <a:r>
              <a:rPr lang="en-US" altLang="en-US"/>
              <a:t>Direct Specimen Bacterial ID by 16S PCR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6810375" cy="4498975"/>
          </a:xfrm>
        </p:spPr>
        <p:txBody>
          <a:bodyPr/>
          <a:lstStyle/>
          <a:p>
            <a:r>
              <a:rPr lang="en-US" altLang="en-US" sz="2400" smtClean="0"/>
              <a:t>24 yr old female presents with meningitis – spinal tap post antibiotics</a:t>
            </a:r>
          </a:p>
        </p:txBody>
      </p:sp>
      <p:pic>
        <p:nvPicPr>
          <p:cNvPr id="81924" name="Picture 4" descr="000_02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9" t="2777" r="31712" b="8643"/>
          <a:stretch>
            <a:fillRect/>
          </a:stretch>
        </p:blipFill>
        <p:spPr bwMode="auto">
          <a:xfrm>
            <a:off x="1905000" y="2667000"/>
            <a:ext cx="12922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3429000" y="2971800"/>
            <a:ext cx="4572000" cy="302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lvl="1" indent="0">
              <a:spcBef>
                <a:spcPct val="20000"/>
              </a:spcBef>
              <a:buClr>
                <a:schemeClr val="folHlink"/>
              </a:buClr>
              <a:buSzPct val="80000"/>
            </a:pPr>
            <a:r>
              <a:rPr lang="en-US" altLang="en-US" dirty="0" smtClean="0">
                <a:latin typeface="Arial" pitchFamily="34" charset="0"/>
              </a:rPr>
              <a:t>Gram </a:t>
            </a:r>
            <a:r>
              <a:rPr lang="en-US" altLang="en-US" dirty="0">
                <a:latin typeface="Arial" pitchFamily="34" charset="0"/>
              </a:rPr>
              <a:t>= Moderate WBC’s,   </a:t>
            </a:r>
          </a:p>
          <a:p>
            <a:pPr lvl="1" indent="0">
              <a:spcBef>
                <a:spcPct val="20000"/>
              </a:spcBef>
              <a:buClr>
                <a:schemeClr val="folHlink"/>
              </a:buClr>
              <a:buSzPct val="80000"/>
              <a:buFont typeface="Monotype Sorts"/>
              <a:buNone/>
            </a:pPr>
            <a:r>
              <a:rPr lang="en-US" altLang="en-US" dirty="0">
                <a:latin typeface="Arial" pitchFamily="34" charset="0"/>
              </a:rPr>
              <a:t>   No microorganisms </a:t>
            </a:r>
          </a:p>
          <a:p>
            <a:pPr lvl="1" indent="0">
              <a:spcBef>
                <a:spcPct val="20000"/>
              </a:spcBef>
              <a:buClr>
                <a:schemeClr val="folHlink"/>
              </a:buClr>
              <a:buSzPct val="80000"/>
              <a:buFont typeface="Monotype Sorts"/>
              <a:buNone/>
            </a:pPr>
            <a:endParaRPr lang="en-US" altLang="en-US" dirty="0">
              <a:latin typeface="Arial" pitchFamily="34" charset="0"/>
            </a:endParaRPr>
          </a:p>
          <a:p>
            <a:pPr lvl="1" indent="0">
              <a:spcBef>
                <a:spcPct val="20000"/>
              </a:spcBef>
              <a:buClr>
                <a:schemeClr val="folHlink"/>
              </a:buClr>
              <a:buSzPct val="80000"/>
            </a:pPr>
            <a:r>
              <a:rPr lang="en-US" altLang="en-US" dirty="0" smtClean="0">
                <a:latin typeface="Arial" pitchFamily="34" charset="0"/>
              </a:rPr>
              <a:t>Culture </a:t>
            </a:r>
            <a:r>
              <a:rPr lang="en-US" altLang="en-US" dirty="0">
                <a:latin typeface="Arial" pitchFamily="34" charset="0"/>
              </a:rPr>
              <a:t>= No growth </a:t>
            </a:r>
          </a:p>
          <a:p>
            <a:pPr lvl="1" indent="0">
              <a:spcBef>
                <a:spcPct val="20000"/>
              </a:spcBef>
              <a:buClr>
                <a:schemeClr val="folHlink"/>
              </a:buClr>
              <a:buSzPct val="80000"/>
              <a:buFont typeface="Monotype Sorts"/>
              <a:buChar char="n"/>
            </a:pPr>
            <a:endParaRPr lang="en-US" altLang="en-US" dirty="0">
              <a:latin typeface="Arial" pitchFamily="34" charset="0"/>
            </a:endParaRPr>
          </a:p>
          <a:p>
            <a:pPr lvl="1" indent="0">
              <a:spcBef>
                <a:spcPct val="20000"/>
              </a:spcBef>
              <a:buClr>
                <a:schemeClr val="folHlink"/>
              </a:buClr>
              <a:buSzPct val="80000"/>
            </a:pPr>
            <a:r>
              <a:rPr lang="en-US" altLang="en-US" dirty="0">
                <a:latin typeface="Arial" pitchFamily="34" charset="0"/>
              </a:rPr>
              <a:t> 16S PCR = 100%   </a:t>
            </a:r>
          </a:p>
          <a:p>
            <a:pPr lvl="1" indent="0">
              <a:spcBef>
                <a:spcPct val="20000"/>
              </a:spcBef>
              <a:buClr>
                <a:schemeClr val="folHlink"/>
              </a:buClr>
              <a:buSzPct val="80000"/>
              <a:buFont typeface="Monotype Sorts"/>
              <a:buNone/>
            </a:pPr>
            <a:r>
              <a:rPr lang="en-US" altLang="en-US" i="1" dirty="0">
                <a:latin typeface="Arial" pitchFamily="34" charset="0"/>
              </a:rPr>
              <a:t>   Neisseria </a:t>
            </a:r>
            <a:r>
              <a:rPr lang="en-US" altLang="en-US" i="1" dirty="0" smtClean="0">
                <a:latin typeface="Arial" pitchFamily="34" charset="0"/>
              </a:rPr>
              <a:t>meningitidis</a:t>
            </a:r>
          </a:p>
          <a:p>
            <a:pPr lvl="1" indent="0">
              <a:spcBef>
                <a:spcPct val="20000"/>
              </a:spcBef>
              <a:buClr>
                <a:schemeClr val="folHlink"/>
              </a:buClr>
              <a:buSzPct val="80000"/>
              <a:buFont typeface="Monotype Sorts"/>
              <a:buNone/>
            </a:pPr>
            <a:endParaRPr lang="en-US" altLang="en-US" i="1" dirty="0">
              <a:latin typeface="Arial" pitchFamily="34" charset="0"/>
            </a:endParaRPr>
          </a:p>
          <a:p>
            <a:pPr lvl="1" indent="0">
              <a:spcBef>
                <a:spcPct val="20000"/>
              </a:spcBef>
              <a:buClr>
                <a:schemeClr val="folHlink"/>
              </a:buClr>
              <a:buSzPct val="80000"/>
              <a:buFont typeface="Monotype Sorts"/>
              <a:buNone/>
            </a:pPr>
            <a:endParaRPr lang="en-US" altLang="en-US" i="1" dirty="0">
              <a:latin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Practical Considerations for Patient Care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turn-around-times for results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Decrease length of stay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unnecessary antibiotic use and allow for more focused treatment when it is necessary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Improve sensitivity and specificity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e.g. vastly improved detection of sexually transmitted infections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costs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Molecular tests may be expensive to the laboratory but can translate into cost savings to the institution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Standardize result reporting across hospitals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e.g. industry standards for quantification of viruses</a:t>
            </a:r>
          </a:p>
          <a:p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98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Categories of Molecular Methods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Hybridization methods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 generally good for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identification, can be more sensitive than culture,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but often not as sensitive compared to amplification methods.  Early adoption of these methods by many clinical labs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Amplification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methods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 excellent sensitivity and specificity.  Contamination and workflow issues had to be overcome before useful clinically.</a:t>
            </a: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Sequencing and enzymatic digestion of nucleic acids –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fueling an explosion of knowledge in pathogen discovery, mechanisms of disease and molecular epidemiology.  Current use by large laboratories and reference labs.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721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Nucleic Acid </a:t>
            </a:r>
            <a:r>
              <a:rPr 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Hybrization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8800" y="1828800"/>
            <a:ext cx="5111750" cy="365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400" y="58674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Looks simple but many things can go wrong.  Need highly accurate and consistent results to be useful in the clinical setting.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684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Steps Involved in Hybridization Reactions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343400" cy="4906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685800" y="1524000"/>
            <a:ext cx="3200400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AutoNum type="arabicParenR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 and label single stranded probes</a:t>
            </a:r>
          </a:p>
          <a:p>
            <a:pPr>
              <a:buFont typeface="Arial" panose="020B0604020202020204" pitchFamily="34" charset="0"/>
              <a:buAutoNum type="arabicParenR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Prepare single stranded target nucleic acid</a:t>
            </a:r>
          </a:p>
          <a:p>
            <a:pPr>
              <a:buFont typeface="Arial" panose="020B0604020202020204" pitchFamily="34" charset="0"/>
              <a:buAutoNum type="arabicParenR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Anneal target an probe under appropriate conditions of stringency</a:t>
            </a:r>
          </a:p>
          <a:p>
            <a:pPr>
              <a:buFont typeface="Arial" panose="020B0604020202020204" pitchFamily="34" charset="0"/>
              <a:buAutoNum type="arabicParenR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Detect hybridization reaction</a:t>
            </a:r>
          </a:p>
          <a:p>
            <a:pPr marL="800100" lvl="1" indent="-342900">
              <a:buFont typeface="Arial" panose="020B0604020202020204" pitchFamily="34" charset="0"/>
              <a:buAutoNum type="alphaLcParenR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Solution format</a:t>
            </a:r>
          </a:p>
          <a:p>
            <a:pPr marL="800100" lvl="1" indent="-342900">
              <a:buFont typeface="Arial" panose="020B0604020202020204" pitchFamily="34" charset="0"/>
              <a:buAutoNum type="alphaLcParenR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Solid support format</a:t>
            </a:r>
          </a:p>
          <a:p>
            <a:pPr marL="1200150" lvl="2" indent="-342900">
              <a:buFont typeface="Arial" panose="020B0604020202020204" pitchFamily="34" charset="0"/>
              <a:buAutoNum type="alphaLcParenR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4038600" cy="303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57800" y="5029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Solution format hybridization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726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3129</TotalTime>
  <Words>2199</Words>
  <Application>Microsoft Macintosh PowerPoint</Application>
  <PresentationFormat>On-screen Show (4:3)</PresentationFormat>
  <Paragraphs>272</Paragraphs>
  <Slides>55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Clinical Application and Interpretation of Molecular Microbiological Methods</vt:lpstr>
      <vt:lpstr>Outline</vt:lpstr>
      <vt:lpstr>PowerPoint Presentation</vt:lpstr>
      <vt:lpstr>Important Milestones in Molecular Biology</vt:lpstr>
      <vt:lpstr>Goals for Molecular Microbiology in the Clinical Laboratory</vt:lpstr>
      <vt:lpstr>Practical Considerations for Patient Care</vt:lpstr>
      <vt:lpstr>Categories of Molecular Methods</vt:lpstr>
      <vt:lpstr>Nucleic Acid Hybrization</vt:lpstr>
      <vt:lpstr>Steps Involved in Hybridization Reactions</vt:lpstr>
      <vt:lpstr>Southern Blot Hybridization</vt:lpstr>
      <vt:lpstr>In situ Hybridization</vt:lpstr>
      <vt:lpstr>Applications of Hybridization Techniques</vt:lpstr>
      <vt:lpstr>Amplification Techniques</vt:lpstr>
      <vt:lpstr>16S rRNA Genes</vt:lpstr>
      <vt:lpstr>PowerPoint Presentation</vt:lpstr>
      <vt:lpstr>Clinical Application of PCR in Infectious Diseases</vt:lpstr>
      <vt:lpstr>Labs</vt:lpstr>
      <vt:lpstr>PowerPoint Presentation</vt:lpstr>
      <vt:lpstr>Kingella kingae</vt:lpstr>
      <vt:lpstr>Difficult Cases Still Remain a Challenge</vt:lpstr>
      <vt:lpstr>Rheumatologic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Selection of Gene Targets for Sequence-based ID</vt:lpstr>
      <vt:lpstr>Increased Role of 16S PCR in Clinical Practice</vt:lpstr>
      <vt:lpstr>Types of PCR</vt:lpstr>
      <vt:lpstr>Real Time PCR</vt:lpstr>
      <vt:lpstr>PowerPoint Presentation</vt:lpstr>
      <vt:lpstr>PowerPoint Presentation</vt:lpstr>
      <vt:lpstr>Applications of Isothermal and Signal Amplification Methods</vt:lpstr>
      <vt:lpstr>Fundamental Issues with Amplification Techniques in the Clinical Setting</vt:lpstr>
      <vt:lpstr>Interpretation of Amplification Results</vt:lpstr>
      <vt:lpstr>Mass Spectrometry for Organism Identification</vt:lpstr>
      <vt:lpstr>MALDI-TOF</vt:lpstr>
      <vt:lpstr>PowerPoint Presentation</vt:lpstr>
      <vt:lpstr>MALDI-TOF Ionization</vt:lpstr>
      <vt:lpstr>How it Works</vt:lpstr>
      <vt:lpstr>PowerPoint Presentation</vt:lpstr>
      <vt:lpstr>Peak Matching Algorithm</vt:lpstr>
      <vt:lpstr>Data Analysis</vt:lpstr>
      <vt:lpstr>Impact of MALDI-TOF on Time to Identification for Blood Pathogens – University of Wisconsin</vt:lpstr>
      <vt:lpstr>MALDI-TOF – Pros and Cons</vt:lpstr>
      <vt:lpstr>Molecular Epidemiology for Outbreak Investigations</vt:lpstr>
      <vt:lpstr>  PFGE Typing Method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Selected References</vt:lpstr>
      <vt:lpstr>Direct Specimen Bacterial ID by 16S PCR</vt:lpstr>
    </vt:vector>
  </TitlesOfParts>
  <Company>UW Health - UWHC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Application and Interpretation of Molecular Microbiological Methods</dc:title>
  <dc:creator>Reed Kurt D.</dc:creator>
  <cp:lastModifiedBy>Office 2004 Test Drive User</cp:lastModifiedBy>
  <cp:revision>57</cp:revision>
  <dcterms:created xsi:type="dcterms:W3CDTF">2015-06-17T14:44:26Z</dcterms:created>
  <dcterms:modified xsi:type="dcterms:W3CDTF">2015-07-08T13:05:22Z</dcterms:modified>
</cp:coreProperties>
</file>